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ms-office.activeX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activeX/activeX1.xml" ContentType="application/vnd.ms-office.activeX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7" r:id="rId3"/>
    <p:sldId id="268" r:id="rId4"/>
    <p:sldId id="266" r:id="rId5"/>
    <p:sldId id="265" r:id="rId6"/>
    <p:sldId id="263" r:id="rId7"/>
    <p:sldId id="258" r:id="rId8"/>
    <p:sldId id="259" r:id="rId9"/>
    <p:sldId id="260" r:id="rId10"/>
    <p:sldId id="261" r:id="rId11"/>
    <p:sldId id="262" r:id="rId12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5512D112-5CC6-11CF-8D67-00AA00BDCE1D}" ax:persistence="persistStream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ADD49D-EE7A-4AA5-A0E4-C9A1B2557CD1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A5E7A8-07F0-463B-B75D-57B7D6477ADD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E8654F-50C1-4719-9255-1BC468F398EE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5A3264-AF72-4D3C-A948-2A46C84B220D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389BC4-D746-492B-B8D8-82F3D2863452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9C0415-25E9-48C7-9A5D-AB8657146617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88A5B6-7812-4EE4-9E92-038918116559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9C4992-21AB-4403-B67D-7156A04EB1D8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372445-5016-42FD-B7EB-3FCA41568FA8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00F1AD-6DCA-429E-88B0-578587F4D098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3DC9B0-EF64-4DC4-88B5-39E381DBD706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4C71861-1C5C-4B85-AE36-5A146B8360D1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3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42"/>
          <p:cNvGrpSpPr>
            <a:grpSpLocks/>
          </p:cNvGrpSpPr>
          <p:nvPr/>
        </p:nvGrpSpPr>
        <p:grpSpPr bwMode="auto">
          <a:xfrm>
            <a:off x="2123845" y="188640"/>
            <a:ext cx="5185182" cy="781769"/>
            <a:chOff x="1365" y="108"/>
            <a:chExt cx="3115" cy="369"/>
          </a:xfrm>
        </p:grpSpPr>
        <p:sp>
          <p:nvSpPr>
            <p:cNvPr id="15" name="AutoShape 2"/>
            <p:cNvSpPr>
              <a:spLocks noChangeArrowheads="1"/>
            </p:cNvSpPr>
            <p:nvPr/>
          </p:nvSpPr>
          <p:spPr bwMode="auto">
            <a:xfrm>
              <a:off x="1365" y="108"/>
              <a:ext cx="3115" cy="36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2700">
              <a:solidFill>
                <a:srgbClr val="339966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fr-BE">
                <a:latin typeface="Comic Sans MS" pitchFamily="66" charset="0"/>
              </a:endParaRPr>
            </a:p>
          </p:txBody>
        </p:sp>
        <p:sp>
          <p:nvSpPr>
            <p:cNvPr id="16" name="Text Box 6"/>
            <p:cNvSpPr txBox="1">
              <a:spLocks noChangeArrowheads="1"/>
            </p:cNvSpPr>
            <p:nvPr/>
          </p:nvSpPr>
          <p:spPr bwMode="auto">
            <a:xfrm>
              <a:off x="1420" y="172"/>
              <a:ext cx="3035" cy="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FR" dirty="0">
                  <a:latin typeface="Comic Sans MS" pitchFamily="66" charset="0"/>
                </a:rPr>
                <a:t>Centre for </a:t>
              </a:r>
              <a:r>
                <a:rPr lang="fr-FR" dirty="0" err="1">
                  <a:latin typeface="Comic Sans MS" pitchFamily="66" charset="0"/>
                </a:rPr>
                <a:t>Protein</a:t>
              </a:r>
              <a:r>
                <a:rPr lang="fr-FR" dirty="0">
                  <a:latin typeface="Comic Sans MS" pitchFamily="66" charset="0"/>
                </a:rPr>
                <a:t> </a:t>
              </a:r>
              <a:r>
                <a:rPr lang="fr-FR" dirty="0" smtClean="0">
                  <a:latin typeface="Comic Sans MS" pitchFamily="66" charset="0"/>
                </a:rPr>
                <a:t>Engineering: 142 </a:t>
              </a:r>
              <a:r>
                <a:rPr lang="fr-FR" dirty="0" err="1" smtClean="0">
                  <a:latin typeface="Comic Sans MS" pitchFamily="66" charset="0"/>
                </a:rPr>
                <a:t>members</a:t>
              </a:r>
              <a:endParaRPr lang="fr-FR" dirty="0" smtClean="0">
                <a:latin typeface="Comic Sans MS" pitchFamily="66" charset="0"/>
              </a:endParaRPr>
            </a:p>
            <a:p>
              <a:pPr algn="ctr"/>
              <a:r>
                <a:rPr lang="fr-FR" dirty="0" smtClean="0">
                  <a:latin typeface="Comic Sans MS" pitchFamily="66" charset="0"/>
                </a:rPr>
                <a:t>Prof. B. Joris : </a:t>
              </a:r>
              <a:r>
                <a:rPr lang="fr-FR" dirty="0" err="1" smtClean="0">
                  <a:latin typeface="Comic Sans MS" pitchFamily="66" charset="0"/>
                </a:rPr>
                <a:t>Director</a:t>
              </a:r>
              <a:endParaRPr lang="fr-FR" dirty="0">
                <a:latin typeface="Comic Sans MS" pitchFamily="66" charset="0"/>
              </a:endParaRPr>
            </a:p>
          </p:txBody>
        </p:sp>
      </p:grpSp>
      <p:pic>
        <p:nvPicPr>
          <p:cNvPr id="43" name="Picture 5" descr="ci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680715" cy="1213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6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620688"/>
            <a:ext cx="1514342" cy="92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" name="Picture 1" descr="CIP-2010-"/>
          <p:cNvPicPr>
            <a:picLocks noChangeAspect="1" noChangeArrowheads="1"/>
          </p:cNvPicPr>
          <p:nvPr/>
        </p:nvPicPr>
        <p:blipFill>
          <a:blip r:embed="rId4" cstate="print"/>
          <a:srcRect t="18701"/>
          <a:stretch>
            <a:fillRect/>
          </a:stretch>
        </p:blipFill>
        <p:spPr bwMode="auto">
          <a:xfrm>
            <a:off x="755576" y="1772816"/>
            <a:ext cx="7294562" cy="249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Text Box 71"/>
          <p:cNvSpPr txBox="1">
            <a:spLocks noChangeArrowheads="1"/>
          </p:cNvSpPr>
          <p:nvPr/>
        </p:nvSpPr>
        <p:spPr bwMode="auto">
          <a:xfrm>
            <a:off x="2051720" y="4437112"/>
            <a:ext cx="5184576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BE" dirty="0" err="1" smtClean="0">
                <a:latin typeface="Comic Sans MS" pitchFamily="66" charset="0"/>
                <a:cs typeface="Times New Roman" pitchFamily="18" charset="0"/>
              </a:rPr>
              <a:t>Academics</a:t>
            </a:r>
            <a:r>
              <a:rPr lang="fr-BE" dirty="0" smtClean="0">
                <a:latin typeface="Comic Sans MS" pitchFamily="66" charset="0"/>
                <a:cs typeface="Times New Roman" pitchFamily="18" charset="0"/>
              </a:rPr>
              <a:t> and Senior </a:t>
            </a:r>
            <a:r>
              <a:rPr lang="fr-BE" dirty="0" err="1" smtClean="0">
                <a:latin typeface="Comic Sans MS" pitchFamily="66" charset="0"/>
                <a:cs typeface="Times New Roman" pitchFamily="18" charset="0"/>
              </a:rPr>
              <a:t>Scientists</a:t>
            </a:r>
            <a:r>
              <a:rPr lang="fr-BE" dirty="0" smtClean="0">
                <a:latin typeface="Comic Sans MS" pitchFamily="66" charset="0"/>
                <a:cs typeface="Times New Roman" pitchFamily="18" charset="0"/>
              </a:rPr>
              <a:t>                : </a:t>
            </a:r>
            <a:r>
              <a:rPr lang="fr-BE" dirty="0" smtClean="0">
                <a:solidFill>
                  <a:srgbClr val="0033CC"/>
                </a:solidFill>
                <a:latin typeface="Comic Sans MS" pitchFamily="66" charset="0"/>
                <a:cs typeface="Times New Roman" pitchFamily="18" charset="0"/>
              </a:rPr>
              <a:t>12</a:t>
            </a:r>
            <a:endParaRPr lang="fr-BE" dirty="0">
              <a:solidFill>
                <a:srgbClr val="0033CC"/>
              </a:solidFill>
              <a:latin typeface="Comic Sans MS" pitchFamily="66" charset="0"/>
              <a:cs typeface="Times New Roman" pitchFamily="18" charset="0"/>
            </a:endParaRPr>
          </a:p>
          <a:p>
            <a:r>
              <a:rPr lang="fr-BE" dirty="0" err="1">
                <a:latin typeface="Comic Sans MS" pitchFamily="66" charset="0"/>
                <a:cs typeface="Times New Roman" pitchFamily="18" charset="0"/>
              </a:rPr>
              <a:t>PhDs</a:t>
            </a:r>
            <a:r>
              <a:rPr lang="fr-BE" dirty="0">
                <a:latin typeface="Comic Sans MS" pitchFamily="66" charset="0"/>
                <a:cs typeface="Times New Roman" pitchFamily="18" charset="0"/>
              </a:rPr>
              <a:t>					: </a:t>
            </a:r>
            <a:r>
              <a:rPr lang="fr-BE" dirty="0">
                <a:solidFill>
                  <a:srgbClr val="0033CC"/>
                </a:solidFill>
                <a:latin typeface="Comic Sans MS" pitchFamily="66" charset="0"/>
                <a:cs typeface="Times New Roman" pitchFamily="18" charset="0"/>
              </a:rPr>
              <a:t>27</a:t>
            </a:r>
          </a:p>
          <a:p>
            <a:r>
              <a:rPr lang="fr-BE" dirty="0" err="1" smtClean="0">
                <a:latin typeface="Comic Sans MS" pitchFamily="66" charset="0"/>
                <a:cs typeface="Times New Roman" pitchFamily="18" charset="0"/>
              </a:rPr>
              <a:t>PhD</a:t>
            </a:r>
            <a:r>
              <a:rPr lang="fr-BE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fr-BE" dirty="0" err="1" smtClean="0">
                <a:latin typeface="Comic Sans MS" pitchFamily="66" charset="0"/>
                <a:cs typeface="Times New Roman" pitchFamily="18" charset="0"/>
              </a:rPr>
              <a:t>students</a:t>
            </a:r>
            <a:r>
              <a:rPr lang="fr-BE" dirty="0">
                <a:latin typeface="Comic Sans MS" pitchFamily="66" charset="0"/>
                <a:cs typeface="Times New Roman" pitchFamily="18" charset="0"/>
              </a:rPr>
              <a:t>			</a:t>
            </a:r>
            <a:r>
              <a:rPr lang="fr-BE" dirty="0" smtClean="0">
                <a:latin typeface="Comic Sans MS" pitchFamily="66" charset="0"/>
                <a:cs typeface="Times New Roman" pitchFamily="18" charset="0"/>
              </a:rPr>
              <a:t>               </a:t>
            </a:r>
            <a:r>
              <a:rPr lang="fr-BE" dirty="0">
                <a:solidFill>
                  <a:srgbClr val="0033CC"/>
                </a:solidFill>
                <a:latin typeface="Comic Sans MS" pitchFamily="66" charset="0"/>
                <a:cs typeface="Times New Roman" pitchFamily="18" charset="0"/>
              </a:rPr>
              <a:t>41</a:t>
            </a:r>
          </a:p>
          <a:p>
            <a:r>
              <a:rPr lang="fr-BE" dirty="0" smtClean="0">
                <a:latin typeface="Comic Sans MS" pitchFamily="66" charset="0"/>
                <a:cs typeface="Times New Roman" pitchFamily="18" charset="0"/>
              </a:rPr>
              <a:t>Master </a:t>
            </a:r>
            <a:r>
              <a:rPr lang="fr-BE" dirty="0" err="1" smtClean="0">
                <a:latin typeface="Comic Sans MS" pitchFamily="66" charset="0"/>
                <a:cs typeface="Times New Roman" pitchFamily="18" charset="0"/>
              </a:rPr>
              <a:t>Students</a:t>
            </a:r>
            <a:r>
              <a:rPr lang="fr-BE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fr-BE" dirty="0">
                <a:latin typeface="Comic Sans MS" pitchFamily="66" charset="0"/>
                <a:cs typeface="Times New Roman" pitchFamily="18" charset="0"/>
              </a:rPr>
              <a:t>			: 12</a:t>
            </a:r>
          </a:p>
          <a:p>
            <a:r>
              <a:rPr lang="fr-BE" dirty="0" err="1" smtClean="0">
                <a:latin typeface="Comic Sans MS" pitchFamily="66" charset="0"/>
                <a:cs typeface="Times New Roman" pitchFamily="18" charset="0"/>
              </a:rPr>
              <a:t>Bachelor</a:t>
            </a:r>
            <a:r>
              <a:rPr lang="fr-BE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fr-BE" dirty="0" err="1" smtClean="0">
                <a:latin typeface="Comic Sans MS" pitchFamily="66" charset="0"/>
                <a:cs typeface="Times New Roman" pitchFamily="18" charset="0"/>
              </a:rPr>
              <a:t>Students</a:t>
            </a:r>
            <a:r>
              <a:rPr lang="fr-BE" dirty="0" smtClean="0">
                <a:latin typeface="Comic Sans MS" pitchFamily="66" charset="0"/>
                <a:cs typeface="Times New Roman" pitchFamily="18" charset="0"/>
              </a:rPr>
              <a:t>             </a:t>
            </a:r>
            <a:r>
              <a:rPr lang="fr-BE" dirty="0">
                <a:latin typeface="Comic Sans MS" pitchFamily="66" charset="0"/>
                <a:cs typeface="Times New Roman" pitchFamily="18" charset="0"/>
              </a:rPr>
              <a:t>		: 38</a:t>
            </a:r>
          </a:p>
          <a:p>
            <a:r>
              <a:rPr lang="fr-BE" dirty="0" err="1" smtClean="0">
                <a:latin typeface="Comic Sans MS" pitchFamily="66" charset="0"/>
                <a:cs typeface="Times New Roman" pitchFamily="18" charset="0"/>
              </a:rPr>
              <a:t>Technicians</a:t>
            </a:r>
            <a:r>
              <a:rPr lang="fr-BE" dirty="0">
                <a:latin typeface="Comic Sans MS" pitchFamily="66" charset="0"/>
                <a:cs typeface="Times New Roman" pitchFamily="18" charset="0"/>
              </a:rPr>
              <a:t>				:  </a:t>
            </a:r>
            <a:r>
              <a:rPr lang="fr-BE" dirty="0">
                <a:solidFill>
                  <a:srgbClr val="0033CC"/>
                </a:solidFill>
                <a:latin typeface="Comic Sans MS" pitchFamily="66" charset="0"/>
                <a:cs typeface="Times New Roman" pitchFamily="18" charset="0"/>
              </a:rPr>
              <a:t>11</a:t>
            </a:r>
            <a:endParaRPr lang="fr-FR" dirty="0">
              <a:solidFill>
                <a:srgbClr val="0033CC"/>
              </a:solidFill>
              <a:latin typeface="Comic Sans MS" pitchFamily="66" charset="0"/>
              <a:cs typeface="Times New Roman" pitchFamily="18" charset="0"/>
            </a:endParaRPr>
          </a:p>
          <a:p>
            <a:r>
              <a:rPr lang="fr-BE" dirty="0" err="1" smtClean="0">
                <a:latin typeface="Comic Sans MS" pitchFamily="66" charset="0"/>
                <a:cs typeface="Times New Roman" pitchFamily="18" charset="0"/>
              </a:rPr>
              <a:t>Secretaries</a:t>
            </a:r>
            <a:r>
              <a:rPr lang="fr-BE" dirty="0">
                <a:latin typeface="Comic Sans MS" pitchFamily="66" charset="0"/>
                <a:cs typeface="Times New Roman" pitchFamily="18" charset="0"/>
              </a:rPr>
              <a:t>				:   </a:t>
            </a:r>
            <a:r>
              <a:rPr lang="fr-BE" dirty="0">
                <a:solidFill>
                  <a:srgbClr val="0033CC"/>
                </a:solidFill>
                <a:latin typeface="Comic Sans MS" pitchFamily="66" charset="0"/>
                <a:cs typeface="Times New Roman" pitchFamily="18" charset="0"/>
              </a:rPr>
              <a:t>2</a:t>
            </a:r>
            <a:endParaRPr lang="fr-FR" dirty="0">
              <a:solidFill>
                <a:srgbClr val="0033CC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588" y="0"/>
            <a:ext cx="9142412" cy="1154113"/>
          </a:xfrm>
          <a:prstGeom prst="rect">
            <a:avLst/>
          </a:prstGeom>
          <a:noFill/>
        </p:spPr>
      </p:pic>
      <p:pic>
        <p:nvPicPr>
          <p:cNvPr id="7171" name="Picture 3" descr="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1025"/>
            <a:ext cx="9144000" cy="1196975"/>
          </a:xfrm>
          <a:prstGeom prst="rect">
            <a:avLst/>
          </a:prstGeom>
          <a:noFill/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76200" y="196850"/>
            <a:ext cx="906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BE" sz="3600" i="1"/>
              <a:t>RBcel1</a:t>
            </a:r>
            <a:endParaRPr lang="fr-FR" sz="3600" i="1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1143000"/>
            <a:ext cx="9144000" cy="45720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28600" y="3810000"/>
            <a:ext cx="4876800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fr-BE" i="1"/>
              <a:t> Cellulase for cellulose degradation (biofuel)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BE" i="1"/>
              <a:t> RBcel1, high activity on CMC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BE" i="1"/>
              <a:t> Cellulases are good transglycosylases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BE" i="1"/>
              <a:t> Cellulase for cellulose synthesis</a:t>
            </a:r>
            <a:endParaRPr lang="fr-FR" i="1"/>
          </a:p>
        </p:txBody>
      </p:sp>
      <p:pic>
        <p:nvPicPr>
          <p:cNvPr id="7175" name="Picture 4" descr="chapitre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1524000"/>
            <a:ext cx="2133600" cy="207645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7176" name="Picture 57" descr="fig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3352800"/>
            <a:ext cx="3733800" cy="20621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5105400" y="5486400"/>
            <a:ext cx="3733800" cy="1320800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BE" sz="1000"/>
              <a:t>Insights into bacterial cellulose biosynthesis by functional metagenomics on Antarctic soil samples, 2009 </a:t>
            </a:r>
            <a:r>
              <a:rPr lang="fr-BE" sz="1000" b="1"/>
              <a:t>Berlemont</a:t>
            </a:r>
            <a:r>
              <a:rPr lang="fr-BE" sz="1000"/>
              <a:t> &amp; Delsaute. ISME J 1-12</a:t>
            </a:r>
          </a:p>
          <a:p>
            <a:endParaRPr lang="fr-BE" sz="1000"/>
          </a:p>
          <a:p>
            <a:r>
              <a:rPr lang="fr-FR" sz="1000"/>
              <a:t>Carbohydrate actives enzymes derived from metagenomes: from microbial ecology to enzymology. 2010 </a:t>
            </a:r>
            <a:r>
              <a:rPr lang="fr-BE" sz="1000" b="1"/>
              <a:t>Berlemont</a:t>
            </a:r>
            <a:r>
              <a:rPr lang="fr-BE" sz="1000"/>
              <a:t> &amp; Galleni. In «</a:t>
            </a:r>
            <a:r>
              <a:rPr lang="fr-BE" sz="1000" i="1"/>
              <a:t> </a:t>
            </a:r>
            <a:r>
              <a:rPr lang="fr-FR" sz="1000" i="1"/>
              <a:t>Metagenomics and its Applications in Agriculture, Biomedicine and Environmental Studies</a:t>
            </a:r>
            <a:r>
              <a:rPr lang="fr-FR" sz="1000"/>
              <a:t> » NovaSciences</a:t>
            </a:r>
            <a:r>
              <a:rPr lang="fr-FR" sz="1000" i="1"/>
              <a:t> </a:t>
            </a:r>
          </a:p>
        </p:txBody>
      </p:sp>
      <p:grpSp>
        <p:nvGrpSpPr>
          <p:cNvPr id="7178" name="Group 10"/>
          <p:cNvGrpSpPr>
            <a:grpSpLocks/>
          </p:cNvGrpSpPr>
          <p:nvPr/>
        </p:nvGrpSpPr>
        <p:grpSpPr bwMode="auto">
          <a:xfrm>
            <a:off x="5105400" y="381000"/>
            <a:ext cx="3733800" cy="2882900"/>
            <a:chOff x="3168" y="2486"/>
            <a:chExt cx="2256" cy="1642"/>
          </a:xfrm>
        </p:grpSpPr>
        <p:pic>
          <p:nvPicPr>
            <p:cNvPr id="7179" name="Picture 11" descr="Fig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168" y="2486"/>
              <a:ext cx="2256" cy="164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</p:pic>
        <p:sp>
          <p:nvSpPr>
            <p:cNvPr id="7180" name="Rectangle 12"/>
            <p:cNvSpPr>
              <a:spLocks noChangeArrowheads="1"/>
            </p:cNvSpPr>
            <p:nvPr/>
          </p:nvSpPr>
          <p:spPr bwMode="auto">
            <a:xfrm>
              <a:off x="3168" y="2496"/>
              <a:ext cx="144" cy="2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1" name="Rectangle 13"/>
            <p:cNvSpPr>
              <a:spLocks noChangeArrowheads="1"/>
            </p:cNvSpPr>
            <p:nvPr/>
          </p:nvSpPr>
          <p:spPr bwMode="auto">
            <a:xfrm>
              <a:off x="3960" y="2592"/>
              <a:ext cx="144" cy="24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82" name="Oval 14"/>
          <p:cNvSpPr>
            <a:spLocks noChangeArrowheads="1"/>
          </p:cNvSpPr>
          <p:nvPr/>
        </p:nvSpPr>
        <p:spPr bwMode="auto">
          <a:xfrm>
            <a:off x="6400800" y="4254500"/>
            <a:ext cx="1219200" cy="304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83" name="Oval 15"/>
          <p:cNvSpPr>
            <a:spLocks noChangeArrowheads="1"/>
          </p:cNvSpPr>
          <p:nvPr/>
        </p:nvSpPr>
        <p:spPr bwMode="auto">
          <a:xfrm>
            <a:off x="7721600" y="4610100"/>
            <a:ext cx="1219200" cy="304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7" grpId="0" animBg="1"/>
      <p:bldP spid="7182" grpId="0" animBg="1"/>
      <p:bldP spid="718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588" y="0"/>
            <a:ext cx="9142412" cy="1154113"/>
          </a:xfrm>
          <a:prstGeom prst="rect">
            <a:avLst/>
          </a:prstGeom>
          <a:noFill/>
        </p:spPr>
      </p:pic>
      <p:pic>
        <p:nvPicPr>
          <p:cNvPr id="8195" name="Picture 3" descr="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1025"/>
            <a:ext cx="9144000" cy="1196975"/>
          </a:xfrm>
          <a:prstGeom prst="rect">
            <a:avLst/>
          </a:prstGeom>
          <a:noFill/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76200" y="196850"/>
            <a:ext cx="906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BE" sz="3600" i="1"/>
              <a:t>RBcel1</a:t>
            </a:r>
            <a:endParaRPr lang="fr-FR" sz="3600" i="1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0" y="1143000"/>
            <a:ext cx="9144000" cy="45720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52400" y="1385888"/>
            <a:ext cx="5486400" cy="119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BE" i="1"/>
              <a:t>What makes cellulases good transglycosylases ?</a:t>
            </a:r>
          </a:p>
          <a:p>
            <a:pPr>
              <a:spcBef>
                <a:spcPct val="50000"/>
              </a:spcBef>
            </a:pPr>
            <a:r>
              <a:rPr lang="fr-BE" i="1"/>
              <a:t>What makes transglycosylases good hydrolsases ?</a:t>
            </a:r>
            <a:endParaRPr lang="fr-FR" i="1"/>
          </a:p>
          <a:p>
            <a:pPr>
              <a:spcBef>
                <a:spcPct val="50000"/>
              </a:spcBef>
            </a:pPr>
            <a:endParaRPr lang="fr-FR" i="1"/>
          </a:p>
        </p:txBody>
      </p:sp>
      <p:grpSp>
        <p:nvGrpSpPr>
          <p:cNvPr id="8199" name="Group 7"/>
          <p:cNvGrpSpPr>
            <a:grpSpLocks/>
          </p:cNvGrpSpPr>
          <p:nvPr/>
        </p:nvGrpSpPr>
        <p:grpSpPr bwMode="auto">
          <a:xfrm>
            <a:off x="5715000" y="1600200"/>
            <a:ext cx="2819400" cy="1981200"/>
            <a:chOff x="144" y="1281"/>
            <a:chExt cx="2592" cy="1876"/>
          </a:xfrm>
        </p:grpSpPr>
        <p:pic>
          <p:nvPicPr>
            <p:cNvPr id="8200" name="Picture 8" descr="Viscosité_Hydrolyse_10042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4" y="1281"/>
              <a:ext cx="2592" cy="1876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</p:pic>
        <p:sp>
          <p:nvSpPr>
            <p:cNvPr id="8201" name="Rectangle 9"/>
            <p:cNvSpPr>
              <a:spLocks noChangeArrowheads="1"/>
            </p:cNvSpPr>
            <p:nvPr/>
          </p:nvSpPr>
          <p:spPr bwMode="auto">
            <a:xfrm>
              <a:off x="1776" y="1384"/>
              <a:ext cx="816" cy="38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202" name="Group 10"/>
          <p:cNvGrpSpPr>
            <a:grpSpLocks/>
          </p:cNvGrpSpPr>
          <p:nvPr/>
        </p:nvGrpSpPr>
        <p:grpSpPr bwMode="auto">
          <a:xfrm>
            <a:off x="5719763" y="4572000"/>
            <a:ext cx="2814637" cy="2005013"/>
            <a:chOff x="2976" y="1281"/>
            <a:chExt cx="2637" cy="1887"/>
          </a:xfrm>
        </p:grpSpPr>
        <p:pic>
          <p:nvPicPr>
            <p:cNvPr id="8203" name="Picture 11" descr="Viscosité_Transglycosylation_100503-04'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76" y="1281"/>
              <a:ext cx="2637" cy="1887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</p:spPr>
        </p:pic>
        <p:sp>
          <p:nvSpPr>
            <p:cNvPr id="8204" name="Rectangle 12"/>
            <p:cNvSpPr>
              <a:spLocks noChangeArrowheads="1"/>
            </p:cNvSpPr>
            <p:nvPr/>
          </p:nvSpPr>
          <p:spPr bwMode="auto">
            <a:xfrm>
              <a:off x="3384" y="1384"/>
              <a:ext cx="864" cy="52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533400" y="2497138"/>
            <a:ext cx="4800600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fr-BE" i="1"/>
              <a:t>selection of « true » hydrolytic cellulases selection of « true «  transglycosylases 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fr-BE" i="1"/>
              <a:t>Comparison 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fr-BE" i="1"/>
              <a:t>Exchange 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fr-BE" i="1"/>
              <a:t>(inhibition by the product ?)</a:t>
            </a:r>
          </a:p>
        </p:txBody>
      </p:sp>
      <p:sp>
        <p:nvSpPr>
          <p:cNvPr id="8206" name="AutoShape 14"/>
          <p:cNvSpPr>
            <a:spLocks noChangeArrowheads="1"/>
          </p:cNvSpPr>
          <p:nvPr/>
        </p:nvSpPr>
        <p:spPr bwMode="auto">
          <a:xfrm>
            <a:off x="6096000" y="3505200"/>
            <a:ext cx="2133600" cy="609600"/>
          </a:xfrm>
          <a:prstGeom prst="rightArrow">
            <a:avLst>
              <a:gd name="adj1" fmla="val 50000"/>
              <a:gd name="adj2" fmla="val 87500"/>
            </a:avLst>
          </a:prstGeom>
          <a:gradFill rotWithShape="1">
            <a:gsLst>
              <a:gs pos="0">
                <a:schemeClr val="bg1"/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BE" i="1"/>
              <a:t>Transglycosylation</a:t>
            </a:r>
            <a:endParaRPr lang="fr-FR" i="1"/>
          </a:p>
        </p:txBody>
      </p:sp>
      <p:sp>
        <p:nvSpPr>
          <p:cNvPr id="8207" name="AutoShape 15"/>
          <p:cNvSpPr>
            <a:spLocks noChangeArrowheads="1"/>
          </p:cNvSpPr>
          <p:nvPr/>
        </p:nvSpPr>
        <p:spPr bwMode="auto">
          <a:xfrm>
            <a:off x="6096000" y="4038600"/>
            <a:ext cx="2133600" cy="609600"/>
          </a:xfrm>
          <a:prstGeom prst="leftArrow">
            <a:avLst>
              <a:gd name="adj1" fmla="val 50000"/>
              <a:gd name="adj2" fmla="val 87500"/>
            </a:avLst>
          </a:prstGeom>
          <a:gradFill rotWithShape="1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BE" i="1"/>
              <a:t>Hydrolysis </a:t>
            </a:r>
            <a:endParaRPr lang="fr-FR" i="1"/>
          </a:p>
        </p:txBody>
      </p:sp>
      <p:sp>
        <p:nvSpPr>
          <p:cNvPr id="8208" name="Text Box 16"/>
          <p:cNvSpPr txBox="1">
            <a:spLocks noChangeArrowheads="1"/>
          </p:cNvSpPr>
          <p:nvPr/>
        </p:nvSpPr>
        <p:spPr bwMode="auto">
          <a:xfrm rot="713319">
            <a:off x="7315200" y="2528888"/>
            <a:ext cx="1143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BE" i="1"/>
              <a:t>RBcel1</a:t>
            </a:r>
            <a:endParaRPr lang="fr-FR" i="1"/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 rot="-299888">
            <a:off x="7319963" y="5511800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BE" i="1"/>
              <a:t>RBcel1</a:t>
            </a:r>
            <a:endParaRPr lang="fr-FR" i="1"/>
          </a:p>
        </p:txBody>
      </p:sp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457200" y="4495800"/>
            <a:ext cx="3886200" cy="1143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BE" i="1"/>
              <a:t>Improve the enzymatic cellulose </a:t>
            </a:r>
          </a:p>
          <a:p>
            <a:pPr algn="ctr"/>
            <a:r>
              <a:rPr lang="fr-BE" i="1"/>
              <a:t>degradation/production</a:t>
            </a:r>
            <a:endParaRPr lang="fr-FR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3203848" y="620688"/>
            <a:ext cx="2705100" cy="508000"/>
            <a:chOff x="252" y="568"/>
            <a:chExt cx="1704" cy="320"/>
          </a:xfrm>
        </p:grpSpPr>
        <p:sp>
          <p:nvSpPr>
            <p:cNvPr id="5" name="AutoShape 8"/>
            <p:cNvSpPr>
              <a:spLocks noChangeArrowheads="1"/>
            </p:cNvSpPr>
            <p:nvPr/>
          </p:nvSpPr>
          <p:spPr bwMode="auto">
            <a:xfrm>
              <a:off x="252" y="568"/>
              <a:ext cx="1704" cy="32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rgbClr val="339966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fr-BE">
                <a:latin typeface="Arial" pitchFamily="34" charset="0"/>
              </a:endParaRPr>
            </a:p>
          </p:txBody>
        </p:sp>
        <p:sp>
          <p:nvSpPr>
            <p:cNvPr id="6" name="Text Box 9"/>
            <p:cNvSpPr txBox="1">
              <a:spLocks noChangeArrowheads="1"/>
            </p:cNvSpPr>
            <p:nvPr/>
          </p:nvSpPr>
          <p:spPr bwMode="auto">
            <a:xfrm>
              <a:off x="382" y="613"/>
              <a:ext cx="144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dirty="0">
                  <a:latin typeface="Comic Sans MS" pitchFamily="66" charset="0"/>
                </a:rPr>
                <a:t>Main </a:t>
              </a:r>
              <a:r>
                <a:rPr lang="fr-FR" dirty="0" err="1">
                  <a:latin typeface="Comic Sans MS" pitchFamily="66" charset="0"/>
                </a:rPr>
                <a:t>research</a:t>
              </a:r>
              <a:r>
                <a:rPr lang="fr-FR" dirty="0">
                  <a:latin typeface="Comic Sans MS" pitchFamily="66" charset="0"/>
                </a:rPr>
                <a:t> </a:t>
              </a:r>
              <a:r>
                <a:rPr lang="fr-FR" dirty="0" err="1">
                  <a:latin typeface="Comic Sans MS" pitchFamily="66" charset="0"/>
                </a:rPr>
                <a:t>units</a:t>
              </a:r>
              <a:endParaRPr lang="fr-FR" dirty="0">
                <a:latin typeface="Comic Sans MS" pitchFamily="66" charset="0"/>
              </a:endParaRPr>
            </a:p>
          </p:txBody>
        </p:sp>
      </p:grpSp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380876" y="1316112"/>
            <a:ext cx="8001000" cy="40005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339966"/>
            </a:solidFill>
            <a:round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fr-BE">
              <a:latin typeface="Arial" pitchFamily="34" charset="0"/>
            </a:endParaRPr>
          </a:p>
        </p:txBody>
      </p:sp>
      <p:grpSp>
        <p:nvGrpSpPr>
          <p:cNvPr id="8" name="Group 54"/>
          <p:cNvGrpSpPr>
            <a:grpSpLocks/>
          </p:cNvGrpSpPr>
          <p:nvPr/>
        </p:nvGrpSpPr>
        <p:grpSpPr bwMode="auto">
          <a:xfrm>
            <a:off x="992064" y="2786137"/>
            <a:ext cx="2946400" cy="723900"/>
            <a:chOff x="824" y="978"/>
            <a:chExt cx="1856" cy="456"/>
          </a:xfrm>
        </p:grpSpPr>
        <p:sp>
          <p:nvSpPr>
            <p:cNvPr id="9" name="AutoShape 14"/>
            <p:cNvSpPr>
              <a:spLocks noChangeArrowheads="1"/>
            </p:cNvSpPr>
            <p:nvPr/>
          </p:nvSpPr>
          <p:spPr bwMode="auto">
            <a:xfrm>
              <a:off x="824" y="978"/>
              <a:ext cx="1856" cy="456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BE"/>
            </a:p>
          </p:txBody>
        </p:sp>
        <p:sp>
          <p:nvSpPr>
            <p:cNvPr id="10" name="Text Box 15"/>
            <p:cNvSpPr txBox="1">
              <a:spLocks noChangeArrowheads="1"/>
            </p:cNvSpPr>
            <p:nvPr/>
          </p:nvSpPr>
          <p:spPr bwMode="auto">
            <a:xfrm>
              <a:off x="912" y="1023"/>
              <a:ext cx="168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FR" sz="1600">
                  <a:latin typeface="Comic Sans MS" pitchFamily="66" charset="0"/>
                </a:rPr>
                <a:t>Biological macromolecules </a:t>
              </a:r>
            </a:p>
            <a:p>
              <a:pPr algn="ctr"/>
              <a:r>
                <a:rPr lang="fr-FR" sz="1600">
                  <a:latin typeface="Comic Sans MS" pitchFamily="66" charset="0"/>
                </a:rPr>
                <a:t>and Biochemistry</a:t>
              </a:r>
            </a:p>
          </p:txBody>
        </p:sp>
      </p:grpSp>
      <p:grpSp>
        <p:nvGrpSpPr>
          <p:cNvPr id="11" name="Group 52"/>
          <p:cNvGrpSpPr>
            <a:grpSpLocks/>
          </p:cNvGrpSpPr>
          <p:nvPr/>
        </p:nvGrpSpPr>
        <p:grpSpPr bwMode="auto">
          <a:xfrm>
            <a:off x="4757614" y="2143200"/>
            <a:ext cx="3060700" cy="622300"/>
            <a:chOff x="764" y="2676"/>
            <a:chExt cx="1928" cy="392"/>
          </a:xfrm>
        </p:grpSpPr>
        <p:sp>
          <p:nvSpPr>
            <p:cNvPr id="12" name="AutoShape 17"/>
            <p:cNvSpPr>
              <a:spLocks noChangeArrowheads="1"/>
            </p:cNvSpPr>
            <p:nvPr/>
          </p:nvSpPr>
          <p:spPr bwMode="auto">
            <a:xfrm>
              <a:off x="764" y="2676"/>
              <a:ext cx="1928" cy="392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BE"/>
            </a:p>
          </p:txBody>
        </p:sp>
        <p:sp>
          <p:nvSpPr>
            <p:cNvPr id="13" name="Text Box 18"/>
            <p:cNvSpPr txBox="1">
              <a:spLocks noChangeArrowheads="1"/>
            </p:cNvSpPr>
            <p:nvPr/>
          </p:nvSpPr>
          <p:spPr bwMode="auto">
            <a:xfrm>
              <a:off x="773" y="2688"/>
              <a:ext cx="191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FR" sz="1600" dirty="0" err="1">
                  <a:latin typeface="Comic Sans MS" pitchFamily="66" charset="0"/>
                </a:rPr>
                <a:t>Bacterial</a:t>
              </a:r>
              <a:r>
                <a:rPr lang="fr-FR" sz="1600" dirty="0">
                  <a:latin typeface="Comic Sans MS" pitchFamily="66" charset="0"/>
                </a:rPr>
                <a:t> </a:t>
              </a:r>
              <a:r>
                <a:rPr lang="fr-FR" sz="1600" dirty="0" err="1">
                  <a:latin typeface="Comic Sans MS" pitchFamily="66" charset="0"/>
                </a:rPr>
                <a:t>diversity</a:t>
              </a:r>
              <a:r>
                <a:rPr lang="fr-FR" sz="1600" dirty="0">
                  <a:latin typeface="Comic Sans MS" pitchFamily="66" charset="0"/>
                </a:rPr>
                <a:t>, </a:t>
              </a:r>
              <a:r>
                <a:rPr lang="fr-FR" sz="1600" dirty="0" err="1">
                  <a:latin typeface="Comic Sans MS" pitchFamily="66" charset="0"/>
                </a:rPr>
                <a:t>physiology</a:t>
              </a:r>
              <a:endParaRPr lang="fr-FR" sz="1600" dirty="0">
                <a:latin typeface="Comic Sans MS" pitchFamily="66" charset="0"/>
              </a:endParaRPr>
            </a:p>
            <a:p>
              <a:pPr algn="ctr"/>
              <a:r>
                <a:rPr lang="fr-FR" sz="1600" dirty="0">
                  <a:latin typeface="Comic Sans MS" pitchFamily="66" charset="0"/>
                </a:rPr>
                <a:t>and </a:t>
              </a:r>
              <a:r>
                <a:rPr lang="fr-FR" sz="1600" dirty="0" err="1">
                  <a:latin typeface="Comic Sans MS" pitchFamily="66" charset="0"/>
                </a:rPr>
                <a:t>genetics</a:t>
              </a:r>
              <a:endParaRPr lang="fr-FR" sz="1600" dirty="0">
                <a:latin typeface="Comic Sans MS" pitchFamily="66" charset="0"/>
              </a:endParaRPr>
            </a:p>
          </p:txBody>
        </p:sp>
      </p:grpSp>
      <p:grpSp>
        <p:nvGrpSpPr>
          <p:cNvPr id="14" name="Group 37"/>
          <p:cNvGrpSpPr>
            <a:grpSpLocks/>
          </p:cNvGrpSpPr>
          <p:nvPr/>
        </p:nvGrpSpPr>
        <p:grpSpPr bwMode="auto">
          <a:xfrm>
            <a:off x="857126" y="1655837"/>
            <a:ext cx="3086100" cy="444500"/>
            <a:chOff x="3498" y="1584"/>
            <a:chExt cx="1944" cy="280"/>
          </a:xfrm>
        </p:grpSpPr>
        <p:sp>
          <p:nvSpPr>
            <p:cNvPr id="15" name="AutoShape 20"/>
            <p:cNvSpPr>
              <a:spLocks noChangeArrowheads="1"/>
            </p:cNvSpPr>
            <p:nvPr/>
          </p:nvSpPr>
          <p:spPr bwMode="auto">
            <a:xfrm>
              <a:off x="3498" y="1584"/>
              <a:ext cx="1944" cy="280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BE"/>
            </a:p>
          </p:txBody>
        </p:sp>
        <p:sp>
          <p:nvSpPr>
            <p:cNvPr id="16" name="Text Box 21"/>
            <p:cNvSpPr txBox="1">
              <a:spLocks noChangeArrowheads="1"/>
            </p:cNvSpPr>
            <p:nvPr/>
          </p:nvSpPr>
          <p:spPr bwMode="auto">
            <a:xfrm>
              <a:off x="3526" y="1603"/>
              <a:ext cx="188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FR" sz="1600">
                  <a:latin typeface="Comic Sans MS" pitchFamily="66" charset="0"/>
                </a:rPr>
                <a:t>Enzymology &amp; Protein folding</a:t>
              </a:r>
              <a:r>
                <a:rPr lang="fr-FR"/>
                <a:t> </a:t>
              </a:r>
            </a:p>
          </p:txBody>
        </p:sp>
      </p:grpSp>
      <p:sp>
        <p:nvSpPr>
          <p:cNvPr id="17" name="AutoShape 24"/>
          <p:cNvSpPr>
            <a:spLocks noChangeArrowheads="1"/>
          </p:cNvSpPr>
          <p:nvPr/>
        </p:nvSpPr>
        <p:spPr bwMode="auto">
          <a:xfrm>
            <a:off x="4852864" y="3738637"/>
            <a:ext cx="2971800" cy="69850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BE"/>
          </a:p>
        </p:txBody>
      </p:sp>
      <p:sp>
        <p:nvSpPr>
          <p:cNvPr id="18" name="Text Box 25"/>
          <p:cNvSpPr txBox="1">
            <a:spLocks noChangeArrowheads="1"/>
          </p:cNvSpPr>
          <p:nvPr/>
        </p:nvSpPr>
        <p:spPr bwMode="auto">
          <a:xfrm>
            <a:off x="4827464" y="3797375"/>
            <a:ext cx="28987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1600">
                <a:latin typeface="Comic Sans MS" pitchFamily="66" charset="0"/>
              </a:rPr>
              <a:t>Crystallography</a:t>
            </a:r>
            <a:br>
              <a:rPr lang="fr-FR" sz="1600">
                <a:latin typeface="Comic Sans MS" pitchFamily="66" charset="0"/>
              </a:rPr>
            </a:br>
            <a:r>
              <a:rPr lang="fr-FR" sz="1600">
                <a:latin typeface="Comic Sans MS" pitchFamily="66" charset="0"/>
              </a:rPr>
              <a:t>of Biological Macromolecules</a:t>
            </a:r>
          </a:p>
        </p:txBody>
      </p:sp>
      <p:grpSp>
        <p:nvGrpSpPr>
          <p:cNvPr id="19" name="Group 48"/>
          <p:cNvGrpSpPr>
            <a:grpSpLocks/>
          </p:cNvGrpSpPr>
          <p:nvPr/>
        </p:nvGrpSpPr>
        <p:grpSpPr bwMode="auto">
          <a:xfrm>
            <a:off x="1076201" y="4399037"/>
            <a:ext cx="2801938" cy="444500"/>
            <a:chOff x="3061" y="2242"/>
            <a:chExt cx="1765" cy="280"/>
          </a:xfrm>
        </p:grpSpPr>
        <p:sp>
          <p:nvSpPr>
            <p:cNvPr id="20" name="AutoShape 27"/>
            <p:cNvSpPr>
              <a:spLocks noChangeArrowheads="1"/>
            </p:cNvSpPr>
            <p:nvPr/>
          </p:nvSpPr>
          <p:spPr bwMode="auto">
            <a:xfrm>
              <a:off x="3072" y="2242"/>
              <a:ext cx="1744" cy="280"/>
            </a:xfrm>
            <a:prstGeom prst="roundRect">
              <a:avLst>
                <a:gd name="adj" fmla="val 16667"/>
              </a:avLst>
            </a:prstGeom>
            <a:solidFill>
              <a:srgbClr val="FFFFCC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BE"/>
            </a:p>
          </p:txBody>
        </p:sp>
        <p:sp>
          <p:nvSpPr>
            <p:cNvPr id="21" name="Text Box 28"/>
            <p:cNvSpPr txBox="1">
              <a:spLocks noChangeArrowheads="1"/>
            </p:cNvSpPr>
            <p:nvPr/>
          </p:nvSpPr>
          <p:spPr bwMode="auto">
            <a:xfrm>
              <a:off x="3061" y="2276"/>
              <a:ext cx="176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FR" sz="1600">
                  <a:latin typeface="Comic Sans MS" pitchFamily="66" charset="0"/>
                </a:rPr>
                <a:t>Applied  quantum chemistry</a:t>
              </a:r>
            </a:p>
          </p:txBody>
        </p:sp>
      </p:grpSp>
      <p:grpSp>
        <p:nvGrpSpPr>
          <p:cNvPr id="22" name="Group 68"/>
          <p:cNvGrpSpPr>
            <a:grpSpLocks/>
          </p:cNvGrpSpPr>
          <p:nvPr/>
        </p:nvGrpSpPr>
        <p:grpSpPr bwMode="auto">
          <a:xfrm>
            <a:off x="912689" y="2201937"/>
            <a:ext cx="7085007" cy="2959100"/>
            <a:chOff x="711" y="1886"/>
            <a:chExt cx="4463" cy="1864"/>
          </a:xfrm>
        </p:grpSpPr>
        <p:sp>
          <p:nvSpPr>
            <p:cNvPr id="23" name="Text Box 16"/>
            <p:cNvSpPr txBox="1">
              <a:spLocks noChangeArrowheads="1"/>
            </p:cNvSpPr>
            <p:nvPr/>
          </p:nvSpPr>
          <p:spPr bwMode="auto">
            <a:xfrm>
              <a:off x="761" y="2740"/>
              <a:ext cx="174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400">
                  <a:latin typeface="Comic Sans MS" pitchFamily="66" charset="0"/>
                </a:rPr>
                <a:t>Prof M. Galleni and Dr G. Feller</a:t>
              </a:r>
            </a:p>
          </p:txBody>
        </p:sp>
        <p:sp>
          <p:nvSpPr>
            <p:cNvPr id="24" name="Text Box 19"/>
            <p:cNvSpPr txBox="1">
              <a:spLocks noChangeArrowheads="1"/>
            </p:cNvSpPr>
            <p:nvPr/>
          </p:nvSpPr>
          <p:spPr bwMode="auto">
            <a:xfrm>
              <a:off x="3038" y="2325"/>
              <a:ext cx="213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400" dirty="0">
                  <a:latin typeface="Comic Sans MS" pitchFamily="66" charset="0"/>
                </a:rPr>
                <a:t>Prof B. </a:t>
              </a:r>
              <a:r>
                <a:rPr lang="fr-FR" sz="1400" dirty="0" smtClean="0">
                  <a:latin typeface="Comic Sans MS" pitchFamily="66" charset="0"/>
                </a:rPr>
                <a:t>Joris, Dr </a:t>
              </a:r>
              <a:r>
                <a:rPr lang="fr-FR" sz="1400" dirty="0">
                  <a:latin typeface="Comic Sans MS" pitchFamily="66" charset="0"/>
                </a:rPr>
                <a:t>C. </a:t>
              </a:r>
              <a:r>
                <a:rPr lang="fr-FR" sz="1400" dirty="0" err="1">
                  <a:latin typeface="Comic Sans MS" pitchFamily="66" charset="0"/>
                </a:rPr>
                <a:t>Duez</a:t>
              </a:r>
              <a:r>
                <a:rPr lang="fr-FR" sz="1400" dirty="0">
                  <a:latin typeface="Comic Sans MS" pitchFamily="66" charset="0"/>
                </a:rPr>
                <a:t>, Dr S. </a:t>
              </a:r>
              <a:r>
                <a:rPr lang="fr-FR" sz="1400" dirty="0" err="1">
                  <a:latin typeface="Comic Sans MS" pitchFamily="66" charset="0"/>
                </a:rPr>
                <a:t>Rigali</a:t>
              </a:r>
              <a:r>
                <a:rPr lang="fr-FR" sz="1400" dirty="0">
                  <a:latin typeface="Comic Sans MS" pitchFamily="66" charset="0"/>
                </a:rPr>
                <a:t>, </a:t>
              </a:r>
              <a:br>
                <a:rPr lang="fr-FR" sz="1400" dirty="0">
                  <a:latin typeface="Comic Sans MS" pitchFamily="66" charset="0"/>
                </a:rPr>
              </a:br>
              <a:r>
                <a:rPr lang="fr-FR" sz="1400" dirty="0">
                  <a:latin typeface="Comic Sans MS" pitchFamily="66" charset="0"/>
                </a:rPr>
                <a:t>Dr M. </a:t>
              </a:r>
              <a:r>
                <a:rPr lang="fr-FR" sz="1400" dirty="0" err="1">
                  <a:latin typeface="Comic Sans MS" pitchFamily="66" charset="0"/>
                </a:rPr>
                <a:t>Terrak</a:t>
              </a:r>
              <a:r>
                <a:rPr lang="fr-FR" sz="1400" dirty="0">
                  <a:latin typeface="Comic Sans MS" pitchFamily="66" charset="0"/>
                </a:rPr>
                <a:t> and Dr A. </a:t>
              </a:r>
              <a:r>
                <a:rPr lang="fr-FR" sz="1400" dirty="0" err="1">
                  <a:latin typeface="Comic Sans MS" pitchFamily="66" charset="0"/>
                </a:rPr>
                <a:t>Wilmotte</a:t>
              </a:r>
              <a:endParaRPr lang="fr-FR" sz="1400" dirty="0">
                <a:latin typeface="Comic Sans MS" pitchFamily="66" charset="0"/>
              </a:endParaRPr>
            </a:p>
          </p:txBody>
        </p:sp>
        <p:sp>
          <p:nvSpPr>
            <p:cNvPr id="25" name="Text Box 22"/>
            <p:cNvSpPr txBox="1">
              <a:spLocks noChangeArrowheads="1"/>
            </p:cNvSpPr>
            <p:nvPr/>
          </p:nvSpPr>
          <p:spPr bwMode="auto">
            <a:xfrm>
              <a:off x="711" y="1886"/>
              <a:ext cx="200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400">
                  <a:latin typeface="Comic Sans MS" pitchFamily="66" charset="0"/>
                </a:rPr>
                <a:t>Prof A. Matagne and Dr M. Dumoulin</a:t>
              </a:r>
            </a:p>
          </p:txBody>
        </p:sp>
        <p:sp>
          <p:nvSpPr>
            <p:cNvPr id="26" name="Text Box 26"/>
            <p:cNvSpPr txBox="1">
              <a:spLocks noChangeArrowheads="1"/>
            </p:cNvSpPr>
            <p:nvPr/>
          </p:nvSpPr>
          <p:spPr bwMode="auto">
            <a:xfrm>
              <a:off x="3677" y="3360"/>
              <a:ext cx="91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400">
                  <a:latin typeface="Comic Sans MS" pitchFamily="66" charset="0"/>
                </a:rPr>
                <a:t>Prof P. Charlier</a:t>
              </a:r>
            </a:p>
          </p:txBody>
        </p:sp>
        <p:sp>
          <p:nvSpPr>
            <p:cNvPr id="27" name="Text Box 29"/>
            <p:cNvSpPr txBox="1">
              <a:spLocks noChangeArrowheads="1"/>
            </p:cNvSpPr>
            <p:nvPr/>
          </p:nvSpPr>
          <p:spPr bwMode="auto">
            <a:xfrm>
              <a:off x="1372" y="3558"/>
              <a:ext cx="64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400">
                  <a:latin typeface="Comic Sans MS" pitchFamily="66" charset="0"/>
                </a:rPr>
                <a:t>Dr G. Dive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79512" y="476672"/>
            <a:ext cx="3456384" cy="288925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Times New Roman" pitchFamily="18" charset="0"/>
              </a:rPr>
              <a:t>Genetic engineering and molecular biology</a:t>
            </a:r>
            <a:endParaRPr kumimoji="0" lang="en-GB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6444208" y="764704"/>
            <a:ext cx="23839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Times New Roman" pitchFamily="18" charset="0"/>
              </a:rPr>
              <a:t>Major Equipments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355739"/>
            <a:ext cx="6835204" cy="167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GB" sz="1100" dirty="0" smtClean="0"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1 Bio-robot model 9600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2 DNA sequencers: 1 ALF model (Pharmacia) and 1 Li-</a:t>
            </a:r>
            <a:r>
              <a:rPr kumimoji="0" lang="en-GB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Cor</a:t>
            </a: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Gene </a:t>
            </a:r>
            <a:r>
              <a:rPr kumimoji="0" lang="en-GB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readir</a:t>
            </a: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4200 </a:t>
            </a: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1 Gene </a:t>
            </a:r>
            <a:r>
              <a:rPr kumimoji="0" lang="en-GB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Pulser</a:t>
            </a: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GB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electroporator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Several PCR apparatus including: 1 MJ Mini Real Time Quantitative PCR PTC0148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1 </a:t>
            </a:r>
            <a:r>
              <a:rPr kumimoji="0" lang="en-GB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Nanovue</a:t>
            </a: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0" y="2495600"/>
            <a:ext cx="313874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1 Versatile environment test chamber</a:t>
            </a: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Text Box 1"/>
          <p:cNvSpPr txBox="1">
            <a:spLocks noChangeArrowheads="1"/>
          </p:cNvSpPr>
          <p:nvPr/>
        </p:nvSpPr>
        <p:spPr bwMode="auto">
          <a:xfrm>
            <a:off x="179512" y="2132856"/>
            <a:ext cx="1800200" cy="288032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Times New Roman" pitchFamily="18" charset="0"/>
              </a:rPr>
              <a:t>Green algae cultures</a:t>
            </a:r>
            <a:endParaRPr kumimoji="0" lang="en-GB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179512" y="2996952"/>
            <a:ext cx="1714500" cy="288925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Times New Roman" pitchFamily="18" charset="0"/>
              </a:rPr>
              <a:t>Analytical studies</a:t>
            </a: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107504" y="3429001"/>
            <a:ext cx="41044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 </a:t>
            </a:r>
            <a:r>
              <a:rPr lang="en-US" sz="1400" dirty="0" err="1" smtClean="0"/>
              <a:t>BIAcoreX</a:t>
            </a:r>
            <a:endParaRPr lang="en-US" sz="1400" dirty="0" smtClean="0"/>
          </a:p>
          <a:p>
            <a:r>
              <a:rPr lang="en-US" sz="1400" dirty="0" smtClean="0"/>
              <a:t>1 Circular </a:t>
            </a:r>
            <a:r>
              <a:rPr lang="en-US" sz="1400" dirty="0" err="1" smtClean="0"/>
              <a:t>Dichroism</a:t>
            </a:r>
            <a:r>
              <a:rPr lang="en-US" sz="1400" dirty="0" smtClean="0"/>
              <a:t> spectrophotometer </a:t>
            </a:r>
            <a:r>
              <a:rPr lang="en-US" sz="1400" dirty="0" smtClean="0"/>
              <a:t>J-810</a:t>
            </a:r>
            <a:endParaRPr lang="en-US" sz="1400" dirty="0" smtClean="0"/>
          </a:p>
          <a:p>
            <a:r>
              <a:rPr lang="en-US" sz="1400" dirty="0" smtClean="0"/>
              <a:t>2 </a:t>
            </a:r>
            <a:r>
              <a:rPr lang="en-US" sz="1400" dirty="0" smtClean="0"/>
              <a:t>2D-electrophoresis</a:t>
            </a:r>
            <a:endParaRPr lang="en-US" sz="1400" dirty="0" smtClean="0"/>
          </a:p>
          <a:p>
            <a:r>
              <a:rPr lang="en-US" sz="1400" dirty="0" smtClean="0"/>
              <a:t>2 DGGE </a:t>
            </a:r>
            <a:r>
              <a:rPr lang="en-US" sz="1400" dirty="0" smtClean="0"/>
              <a:t>electrophoresis</a:t>
            </a:r>
            <a:endParaRPr lang="en-US" sz="1400" dirty="0" smtClean="0"/>
          </a:p>
          <a:p>
            <a:r>
              <a:rPr lang="en-US" sz="1400" dirty="0" smtClean="0"/>
              <a:t>3 </a:t>
            </a:r>
            <a:r>
              <a:rPr lang="en-US" sz="1400" dirty="0" err="1" smtClean="0"/>
              <a:t>Fluorimeters</a:t>
            </a:r>
            <a:r>
              <a:rPr lang="en-US" sz="1400" dirty="0" smtClean="0"/>
              <a:t>:</a:t>
            </a:r>
            <a:endParaRPr lang="en-US" sz="1400" dirty="0" smtClean="0"/>
          </a:p>
          <a:p>
            <a:r>
              <a:rPr lang="en-US" sz="1400" dirty="0" smtClean="0"/>
              <a:t>2 </a:t>
            </a:r>
            <a:r>
              <a:rPr lang="en-US" sz="1400" dirty="0" smtClean="0"/>
              <a:t>HPLC </a:t>
            </a:r>
            <a:r>
              <a:rPr lang="en-US" sz="1400" dirty="0" smtClean="0"/>
              <a:t>systems</a:t>
            </a:r>
            <a:endParaRPr lang="en-US" sz="1400" dirty="0" smtClean="0"/>
          </a:p>
          <a:p>
            <a:r>
              <a:rPr lang="en-US" sz="1400" dirty="0" smtClean="0"/>
              <a:t>2 </a:t>
            </a:r>
            <a:r>
              <a:rPr lang="en-US" sz="1400" dirty="0" err="1" smtClean="0"/>
              <a:t>Microcalorimeters</a:t>
            </a:r>
            <a:r>
              <a:rPr lang="en-US" sz="1400" dirty="0" smtClean="0"/>
              <a:t>: MCS ITC/DSC </a:t>
            </a:r>
            <a:r>
              <a:rPr lang="en-US" sz="1400" dirty="0" smtClean="0"/>
              <a:t>and VP-DSC</a:t>
            </a:r>
            <a:endParaRPr lang="en-US" sz="1400" dirty="0" smtClean="0"/>
          </a:p>
          <a:p>
            <a:r>
              <a:rPr lang="en-US" sz="1400" dirty="0" smtClean="0"/>
              <a:t>2 </a:t>
            </a:r>
            <a:r>
              <a:rPr lang="en-US" sz="1400" dirty="0" err="1" smtClean="0"/>
              <a:t>Microplate</a:t>
            </a:r>
            <a:r>
              <a:rPr lang="en-US" sz="1400" dirty="0" smtClean="0"/>
              <a:t> </a:t>
            </a:r>
            <a:r>
              <a:rPr lang="en-US" sz="1400" dirty="0" smtClean="0"/>
              <a:t>readers</a:t>
            </a:r>
            <a:endParaRPr lang="en-US" sz="1400" dirty="0" smtClean="0"/>
          </a:p>
          <a:p>
            <a:r>
              <a:rPr lang="en-US" sz="1400" dirty="0" smtClean="0"/>
              <a:t>1 </a:t>
            </a:r>
            <a:r>
              <a:rPr lang="en-US" sz="1400" dirty="0" err="1" smtClean="0"/>
              <a:t>Procise</a:t>
            </a:r>
            <a:r>
              <a:rPr lang="en-US" sz="1400" dirty="0" smtClean="0"/>
              <a:t> 492 N-terminus amino acid </a:t>
            </a:r>
            <a:r>
              <a:rPr lang="en-US" sz="1400" dirty="0" smtClean="0"/>
              <a:t>sequencer</a:t>
            </a:r>
            <a:endParaRPr lang="en-US" sz="1400" dirty="0" smtClean="0"/>
          </a:p>
          <a:p>
            <a:r>
              <a:rPr lang="en-US" sz="1400" dirty="0" smtClean="0"/>
              <a:t>2 Quenched-flow</a:t>
            </a:r>
            <a:endParaRPr lang="en-US" sz="1400" dirty="0" smtClean="0"/>
          </a:p>
          <a:p>
            <a:r>
              <a:rPr lang="en-US" sz="1400" dirty="0" smtClean="0"/>
              <a:t>1 Rapid filtration system </a:t>
            </a:r>
          </a:p>
          <a:p>
            <a:r>
              <a:rPr lang="en-US" sz="1400" dirty="0" smtClean="0"/>
              <a:t>10spectrophotometers UV/Vis</a:t>
            </a:r>
            <a:endParaRPr lang="en-US" sz="1400" dirty="0" smtClean="0"/>
          </a:p>
          <a:p>
            <a:r>
              <a:rPr lang="en-US" sz="1400" dirty="0" smtClean="0"/>
              <a:t>2 Stopped-flow apparatus</a:t>
            </a:r>
            <a:r>
              <a:rPr lang="en-US" sz="1400" dirty="0" smtClean="0"/>
              <a:t>:</a:t>
            </a:r>
            <a:endParaRPr lang="en-US" sz="1400" dirty="0" smtClean="0"/>
          </a:p>
          <a:p>
            <a:endParaRPr lang="en-US" dirty="0"/>
          </a:p>
        </p:txBody>
      </p:sp>
      <p:sp>
        <p:nvSpPr>
          <p:cNvPr id="15376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6084168" y="2564904"/>
            <a:ext cx="1028700" cy="288925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Times New Roman" pitchFamily="18" charset="0"/>
              </a:rPr>
              <a:t>Imaging</a:t>
            </a: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5148064" y="2852936"/>
            <a:ext cx="35283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1 </a:t>
            </a:r>
            <a:r>
              <a:rPr lang="en-GB" sz="1400" dirty="0" err="1" smtClean="0"/>
              <a:t>Axio</a:t>
            </a:r>
            <a:r>
              <a:rPr lang="en-GB" sz="1400" dirty="0" smtClean="0"/>
              <a:t> Imager Z1 fluorescent microscope </a:t>
            </a:r>
            <a:endParaRPr lang="en-US" sz="1400" dirty="0" smtClean="0"/>
          </a:p>
          <a:p>
            <a:r>
              <a:rPr lang="en-GB" sz="1400" dirty="0" smtClean="0"/>
              <a:t>1 camera for digitalisation of images </a:t>
            </a:r>
            <a:endParaRPr lang="en-US" sz="1400" dirty="0" smtClean="0"/>
          </a:p>
          <a:p>
            <a:r>
              <a:rPr lang="en-GB" sz="1400" dirty="0" smtClean="0"/>
              <a:t>1 CKX 31 inversed microscope </a:t>
            </a:r>
            <a:r>
              <a:rPr lang="en-GB" sz="1400" dirty="0" smtClean="0"/>
              <a:t>(</a:t>
            </a:r>
            <a:endParaRPr lang="en-US" sz="1400" dirty="0" smtClean="0"/>
          </a:p>
          <a:p>
            <a:r>
              <a:rPr lang="pt-BR" sz="1400" dirty="0" smtClean="0"/>
              <a:t>1 DMLB2 </a:t>
            </a:r>
            <a:r>
              <a:rPr lang="pt-BR" sz="1400" dirty="0" smtClean="0"/>
              <a:t>microscope</a:t>
            </a:r>
            <a:endParaRPr lang="en-US" sz="1400" dirty="0" smtClean="0"/>
          </a:p>
          <a:p>
            <a:r>
              <a:rPr lang="en-GB" sz="1400" dirty="0" smtClean="0"/>
              <a:t>1 Phase contrast </a:t>
            </a:r>
            <a:r>
              <a:rPr lang="en-GB" sz="1400" dirty="0" smtClean="0"/>
              <a:t>microscope</a:t>
            </a:r>
            <a:endParaRPr lang="en-US" sz="1400" dirty="0" smtClean="0"/>
          </a:p>
          <a:p>
            <a:r>
              <a:rPr lang="en-GB" sz="1400" dirty="0" smtClean="0"/>
              <a:t>1 Molecular Imager FX </a:t>
            </a:r>
            <a:r>
              <a:rPr lang="en-GB" sz="1400" dirty="0" smtClean="0"/>
              <a:t>system</a:t>
            </a:r>
            <a:endParaRPr lang="en-US" sz="1400" dirty="0" smtClean="0"/>
          </a:p>
          <a:p>
            <a:r>
              <a:rPr lang="en-GB" sz="1400" dirty="0" smtClean="0"/>
              <a:t>1 SZ-6 PHOTO binocular </a:t>
            </a:r>
            <a:r>
              <a:rPr lang="en-GB" sz="1400" dirty="0" smtClean="0"/>
              <a:t>microscope</a:t>
            </a:r>
            <a:endParaRPr lang="en-US" sz="1400" dirty="0" smtClean="0"/>
          </a:p>
          <a:p>
            <a:r>
              <a:rPr lang="en-GB" sz="1400" dirty="0" smtClean="0"/>
              <a:t>1 Typhoon Trio+ </a:t>
            </a:r>
            <a:r>
              <a:rPr lang="en-GB" sz="1400" dirty="0" smtClean="0"/>
              <a:t>scanner</a:t>
            </a:r>
            <a:endParaRPr lang="en-US" dirty="0" smtClean="0"/>
          </a:p>
        </p:txBody>
      </p:sp>
      <p:sp>
        <p:nvSpPr>
          <p:cNvPr id="21" name="Rectangle 20"/>
          <p:cNvSpPr/>
          <p:nvPr/>
        </p:nvSpPr>
        <p:spPr>
          <a:xfrm>
            <a:off x="4447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37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5940152" y="5013176"/>
            <a:ext cx="1371600" cy="288925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2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Times New Roman" pitchFamily="18" charset="0"/>
              </a:rPr>
              <a:t>Crystallography</a:t>
            </a: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" name="ZoneTexte 25"/>
          <p:cNvSpPr txBox="1"/>
          <p:nvPr/>
        </p:nvSpPr>
        <p:spPr>
          <a:xfrm>
            <a:off x="5148064" y="5445224"/>
            <a:ext cx="335700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1 Cryogenic AD41 </a:t>
            </a:r>
            <a:r>
              <a:rPr lang="en-GB" sz="1400" dirty="0" err="1" smtClean="0"/>
              <a:t>cryosystem</a:t>
            </a:r>
            <a:r>
              <a:rPr lang="en-GB" sz="1400" dirty="0" smtClean="0"/>
              <a:t> </a:t>
            </a:r>
            <a:endParaRPr lang="en-US" sz="1400" dirty="0" smtClean="0"/>
          </a:p>
          <a:p>
            <a:r>
              <a:rPr lang="en-GB" sz="1400" dirty="0" smtClean="0"/>
              <a:t>4 Graphic-PC stations </a:t>
            </a:r>
            <a:endParaRPr lang="en-US" sz="1400" dirty="0" smtClean="0"/>
          </a:p>
          <a:p>
            <a:r>
              <a:rPr lang="en-GB" sz="1400" dirty="0" smtClean="0"/>
              <a:t>1 Imaging Plate </a:t>
            </a:r>
            <a:r>
              <a:rPr lang="en-GB" sz="1400" dirty="0" err="1" smtClean="0"/>
              <a:t>Marresearch</a:t>
            </a:r>
            <a:r>
              <a:rPr lang="en-GB" sz="1400" dirty="0" smtClean="0"/>
              <a:t> IPmar345 </a:t>
            </a:r>
            <a:endParaRPr lang="en-GB" sz="1400" dirty="0" smtClean="0"/>
          </a:p>
          <a:p>
            <a:r>
              <a:rPr lang="en-GB" sz="1400" dirty="0" smtClean="0"/>
              <a:t>with </a:t>
            </a:r>
            <a:r>
              <a:rPr lang="en-GB" sz="1400" dirty="0" smtClean="0"/>
              <a:t>a RU200B rotating </a:t>
            </a:r>
            <a:r>
              <a:rPr lang="en-GB" sz="1400" dirty="0" smtClean="0"/>
              <a:t>anode</a:t>
            </a:r>
            <a:endParaRPr lang="en-US" sz="1400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1202269"/>
            <a:ext cx="9144000" cy="466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Provides expertise and services in 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the areas of microbial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fermentation , protein and metabolite </a:t>
            </a: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purification 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r>
              <a:rPr kumimoji="0" lang="fr-FR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 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 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Recombinant expression </a:t>
            </a:r>
            <a:r>
              <a:rPr kumimoji="0" lang="fr-FR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systems</a:t>
            </a:r>
            <a:endParaRPr kumimoji="0" lang="fr-F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  </a:t>
            </a:r>
            <a:r>
              <a:rPr kumimoji="0" lang="fr-FR" sz="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 </a:t>
            </a:r>
            <a:r>
              <a:rPr kumimoji="0" lang="fr-FR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E.coli</a:t>
            </a:r>
            <a:r>
              <a:rPr lang="fr-FR" sz="1600" b="1" dirty="0" smtClean="0">
                <a:latin typeface="Trebuchet MS" pitchFamily="34" charset="0"/>
              </a:rPr>
              <a:t>, 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 </a:t>
            </a:r>
            <a:r>
              <a:rPr kumimoji="0" lang="fr-FR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Bacillus</a:t>
            </a:r>
            <a:r>
              <a:rPr lang="fr-FR" sz="1600" b="1" dirty="0" smtClean="0">
                <a:latin typeface="Trebuchet MS" pitchFamily="34" charset="0"/>
              </a:rPr>
              <a:t>, </a:t>
            </a:r>
            <a:r>
              <a:rPr kumimoji="0" lang="fr-FR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Streptomyces</a:t>
            </a:r>
            <a:r>
              <a:rPr lang="fr-FR" sz="1600" b="1" dirty="0" smtClean="0">
                <a:latin typeface="Trebuchet MS" pitchFamily="34" charset="0"/>
              </a:rPr>
              <a:t>, </a:t>
            </a:r>
            <a:r>
              <a:rPr kumimoji="0" lang="fr-FR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Yeast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 (</a:t>
            </a:r>
            <a:r>
              <a:rPr kumimoji="0" lang="fr-FR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Aspergillus, Saccharomyces, </a:t>
            </a:r>
            <a:r>
              <a:rPr kumimoji="0" lang="fr-FR" sz="16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Pichia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)</a:t>
            </a:r>
            <a:endParaRPr kumimoji="0" lang="fr-F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1100" b="1" dirty="0" smtClean="0">
              <a:latin typeface="Trebuchet MS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Fermentation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fr-F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  </a:t>
            </a:r>
            <a:r>
              <a:rPr kumimoji="0" lang="fr-FR" sz="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 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Batch, </a:t>
            </a:r>
            <a:r>
              <a:rPr kumimoji="0" lang="fr-FR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fed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-batch, or </a:t>
            </a:r>
            <a:r>
              <a:rPr kumimoji="0" lang="fr-FR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continuous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 culture (2,</a:t>
            </a:r>
            <a:r>
              <a:rPr kumimoji="0" lang="fr-FR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 4, 15, 60 L)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/>
            </a:r>
            <a:b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</a:b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   </a:t>
            </a:r>
            <a:r>
              <a:rPr kumimoji="0" lang="fr-FR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Cell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 or </a:t>
            </a:r>
            <a:r>
              <a:rPr kumimoji="0" lang="fr-FR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supernatant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 </a:t>
            </a:r>
            <a:r>
              <a:rPr kumimoji="0" lang="fr-FR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harvesting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 </a:t>
            </a:r>
            <a:r>
              <a:rPr lang="fr-FR" sz="1600" b="1" dirty="0" smtClean="0">
                <a:latin typeface="Trebuchet MS" pitchFamily="34" charset="0"/>
              </a:rPr>
              <a:t>:</a:t>
            </a:r>
            <a:r>
              <a:rPr lang="fr-FR" sz="1600" b="1" dirty="0">
                <a:latin typeface="Trebuchet MS" pitchFamily="34" charset="0"/>
              </a:rPr>
              <a:t> </a:t>
            </a:r>
            <a:r>
              <a:rPr kumimoji="0" lang="fr-FR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continuous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 centrifugation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600" b="1" dirty="0" smtClean="0">
                <a:latin typeface="Trebuchet MS" pitchFamily="34" charset="0"/>
              </a:rPr>
              <a:t>                                                     </a:t>
            </a:r>
            <a:r>
              <a:rPr kumimoji="0" lang="fr-FR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hollow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 </a:t>
            </a:r>
            <a:r>
              <a:rPr kumimoji="0" lang="fr-FR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fiber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 filtration</a:t>
            </a:r>
            <a:endParaRPr kumimoji="0" lang="fr-FR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b="1" dirty="0" smtClean="0"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Protein</a:t>
            </a: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purification</a:t>
            </a:r>
            <a: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/>
            </a:r>
            <a:br>
              <a:rPr kumimoji="0" lang="fr-F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</a:br>
            <a:r>
              <a:rPr lang="fr-FR" sz="1100" b="1" dirty="0">
                <a:latin typeface="Trebuchet MS" pitchFamily="34" charset="0"/>
              </a:rPr>
              <a:t> </a:t>
            </a:r>
            <a:r>
              <a:rPr lang="fr-FR" sz="1100" b="1" dirty="0" smtClean="0">
                <a:latin typeface="Trebuchet MS" pitchFamily="34" charset="0"/>
              </a:rPr>
              <a:t>  </a:t>
            </a:r>
            <a:r>
              <a:rPr kumimoji="0" lang="fr-FR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Cell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 disruption</a:t>
            </a:r>
            <a:b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</a:b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   Pilot </a:t>
            </a:r>
            <a:r>
              <a:rPr kumimoji="0" lang="fr-FR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scale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 micro- and </a:t>
            </a:r>
            <a:r>
              <a:rPr kumimoji="0" lang="fr-FR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ultra-filtration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 </a:t>
            </a:r>
            <a:b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</a:b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   </a:t>
            </a:r>
            <a:r>
              <a:rPr kumimoji="0" lang="fr-FR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Chromatography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 </a:t>
            </a:r>
            <a:r>
              <a:rPr kumimoji="0" lang="fr-FR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systems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 (FPLC, </a:t>
            </a:r>
            <a:r>
              <a:rPr kumimoji="0" lang="fr-FR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Akta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 prime, </a:t>
            </a:r>
            <a:r>
              <a:rPr kumimoji="0" lang="fr-FR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Akta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 explorer, 2D LC, </a:t>
            </a:r>
            <a:r>
              <a:rPr kumimoji="0" lang="fr-FR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BioPilot</a:t>
            </a:r>
            <a: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)</a:t>
            </a:r>
            <a:br>
              <a:rPr kumimoji="0" lang="fr-F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</a:br>
            <a:endParaRPr kumimoji="0" lang="fr-F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  </a:t>
            </a:r>
            <a:r>
              <a:rPr kumimoji="0" lang="fr-FR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</a:rPr>
              <a:t> </a:t>
            </a:r>
            <a:endParaRPr kumimoji="0" lang="fr-FR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</a:endParaRPr>
          </a:p>
        </p:txBody>
      </p:sp>
      <p:grpSp>
        <p:nvGrpSpPr>
          <p:cNvPr id="6" name="Group 42"/>
          <p:cNvGrpSpPr>
            <a:grpSpLocks/>
          </p:cNvGrpSpPr>
          <p:nvPr/>
        </p:nvGrpSpPr>
        <p:grpSpPr bwMode="auto">
          <a:xfrm>
            <a:off x="1836484" y="188640"/>
            <a:ext cx="5184799" cy="826092"/>
            <a:chOff x="1548" y="108"/>
            <a:chExt cx="2774" cy="295"/>
          </a:xfrm>
        </p:grpSpPr>
        <p:sp>
          <p:nvSpPr>
            <p:cNvPr id="7" name="AutoShape 2"/>
            <p:cNvSpPr>
              <a:spLocks noChangeArrowheads="1"/>
            </p:cNvSpPr>
            <p:nvPr/>
          </p:nvSpPr>
          <p:spPr bwMode="auto">
            <a:xfrm>
              <a:off x="1548" y="108"/>
              <a:ext cx="2774" cy="283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2700">
              <a:solidFill>
                <a:srgbClr val="339966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fr-BE">
                <a:latin typeface="Comic Sans MS" pitchFamily="66" charset="0"/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1598" y="172"/>
              <a:ext cx="267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fr-FR" dirty="0" smtClean="0">
                  <a:latin typeface="Comic Sans MS" pitchFamily="66" charset="0"/>
                </a:rPr>
                <a:t>Platform: </a:t>
              </a:r>
              <a:r>
                <a:rPr lang="fr-FR" dirty="0" err="1" smtClean="0">
                  <a:latin typeface="Comic Sans MS" pitchFamily="66" charset="0"/>
                </a:rPr>
                <a:t>Protein</a:t>
              </a:r>
              <a:r>
                <a:rPr lang="fr-FR" dirty="0" smtClean="0">
                  <a:latin typeface="Comic Sans MS" pitchFamily="66" charset="0"/>
                </a:rPr>
                <a:t> Production and Purification</a:t>
              </a:r>
            </a:p>
            <a:p>
              <a:pPr algn="ctr"/>
              <a:r>
                <a:rPr lang="fr-BE" dirty="0" smtClean="0">
                  <a:latin typeface="Comic Sans MS" pitchFamily="66" charset="0"/>
                </a:rPr>
                <a:t>Contact: Dr. A. Brans (abrans@ulg.ac.be)</a:t>
              </a:r>
              <a:endParaRPr lang="fr-FR" dirty="0">
                <a:latin typeface="Comic Sans MS" pitchFamily="66" charset="0"/>
              </a:endParaRPr>
            </a:p>
          </p:txBody>
        </p:sp>
      </p:grpSp>
      <p:pic>
        <p:nvPicPr>
          <p:cNvPr id="9" name="Picture 20" descr="http://www.cip.ulg.ac.be/images/akt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3464" y="5301208"/>
            <a:ext cx="1905000" cy="1428750"/>
          </a:xfrm>
          <a:prstGeom prst="rect">
            <a:avLst/>
          </a:prstGeom>
          <a:noFill/>
        </p:spPr>
      </p:pic>
    </p:spTree>
    <p:controls>
      <p:control spid="1026" name="DefaultOcx" r:id="rId2" imgW="1428840" imgH="203832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region wallon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3861048"/>
            <a:ext cx="1028700" cy="89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916832"/>
            <a:ext cx="10604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861048"/>
            <a:ext cx="14224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5805264"/>
            <a:ext cx="1439863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3" descr="logo_cfwb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3717032"/>
            <a:ext cx="7524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62" descr="neogenlogo-vector-gree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4941168"/>
            <a:ext cx="1893887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68" descr="flag_EU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11760" y="1916832"/>
            <a:ext cx="1184275" cy="80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2" name="Group 71"/>
          <p:cNvGrpSpPr>
            <a:grpSpLocks/>
          </p:cNvGrpSpPr>
          <p:nvPr/>
        </p:nvGrpSpPr>
        <p:grpSpPr bwMode="auto">
          <a:xfrm>
            <a:off x="4788024" y="5085184"/>
            <a:ext cx="1085850" cy="1087438"/>
            <a:chOff x="3586" y="3332"/>
            <a:chExt cx="684" cy="685"/>
          </a:xfrm>
        </p:grpSpPr>
        <p:pic>
          <p:nvPicPr>
            <p:cNvPr id="23" name="Picture 69" descr="zentech-logo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635" y="3332"/>
              <a:ext cx="562" cy="5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24" name="Text Box 70"/>
            <p:cNvSpPr txBox="1">
              <a:spLocks noChangeArrowheads="1"/>
            </p:cNvSpPr>
            <p:nvPr/>
          </p:nvSpPr>
          <p:spPr bwMode="auto">
            <a:xfrm>
              <a:off x="3586" y="3786"/>
              <a:ext cx="684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dirty="0" err="1"/>
                <a:t>ZenTech</a:t>
              </a:r>
              <a:endParaRPr lang="en-GB" dirty="0"/>
            </a:p>
          </p:txBody>
        </p:sp>
      </p:grpSp>
      <p:sp>
        <p:nvSpPr>
          <p:cNvPr id="26" name="Rectangle 25"/>
          <p:cNvSpPr/>
          <p:nvPr/>
        </p:nvSpPr>
        <p:spPr>
          <a:xfrm>
            <a:off x="6372200" y="5301208"/>
            <a:ext cx="2520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Pro</a:t>
            </a:r>
            <a:r>
              <a:rPr lang="en-US" sz="2400" dirty="0" err="1" smtClean="0"/>
              <a:t>Genosis</a:t>
            </a:r>
            <a:r>
              <a:rPr lang="en-US" sz="2400" dirty="0" smtClean="0"/>
              <a:t> SA</a:t>
            </a:r>
            <a:endParaRPr lang="en-US" sz="2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92080" y="1772816"/>
            <a:ext cx="1482278" cy="938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164288" y="1772816"/>
            <a:ext cx="14478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54" descr="logoWBI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771800" y="4005064"/>
            <a:ext cx="1181100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" name="Group 64"/>
          <p:cNvGrpSpPr>
            <a:grpSpLocks/>
          </p:cNvGrpSpPr>
          <p:nvPr/>
        </p:nvGrpSpPr>
        <p:grpSpPr bwMode="auto">
          <a:xfrm>
            <a:off x="1259632" y="1700808"/>
            <a:ext cx="1050925" cy="1322388"/>
            <a:chOff x="2269" y="776"/>
            <a:chExt cx="662" cy="833"/>
          </a:xfrm>
        </p:grpSpPr>
        <p:pic>
          <p:nvPicPr>
            <p:cNvPr id="33" name="Picture 57" descr="sstc_master_1a"/>
            <p:cNvPicPr>
              <a:picLocks noChangeAspect="1" noChangeArrowheads="1"/>
            </p:cNvPicPr>
            <p:nvPr/>
          </p:nvPicPr>
          <p:blipFill>
            <a:blip r:embed="rId13" cstate="print">
              <a:clrChange>
                <a:clrFrom>
                  <a:srgbClr val="FFF7F0"/>
                </a:clrFrom>
                <a:clrTo>
                  <a:srgbClr val="FFF7F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269" y="776"/>
              <a:ext cx="632" cy="6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Text Box 60"/>
            <p:cNvSpPr txBox="1">
              <a:spLocks noChangeArrowheads="1"/>
            </p:cNvSpPr>
            <p:nvPr/>
          </p:nvSpPr>
          <p:spPr bwMode="auto">
            <a:xfrm>
              <a:off x="2383" y="1378"/>
              <a:ext cx="5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>
                  <a:latin typeface="Comic Sans MS" pitchFamily="66" charset="0"/>
                </a:rPr>
                <a:t>Belspo</a:t>
              </a:r>
            </a:p>
          </p:txBody>
        </p:sp>
      </p:grpSp>
      <p:grpSp>
        <p:nvGrpSpPr>
          <p:cNvPr id="35" name="Group 65"/>
          <p:cNvGrpSpPr>
            <a:grpSpLocks/>
          </p:cNvGrpSpPr>
          <p:nvPr/>
        </p:nvGrpSpPr>
        <p:grpSpPr bwMode="auto">
          <a:xfrm>
            <a:off x="395536" y="1628800"/>
            <a:ext cx="1116012" cy="1211262"/>
            <a:chOff x="3575" y="759"/>
            <a:chExt cx="703" cy="763"/>
          </a:xfrm>
        </p:grpSpPr>
        <p:pic>
          <p:nvPicPr>
            <p:cNvPr id="36" name="Picture 59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575" y="759"/>
              <a:ext cx="615" cy="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7" name="Text Box 61"/>
            <p:cNvSpPr txBox="1">
              <a:spLocks noChangeArrowheads="1"/>
            </p:cNvSpPr>
            <p:nvPr/>
          </p:nvSpPr>
          <p:spPr bwMode="auto">
            <a:xfrm>
              <a:off x="3584" y="1330"/>
              <a:ext cx="69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400" b="1" dirty="0">
                  <a:solidFill>
                    <a:schemeClr val="bg1"/>
                  </a:solidFill>
                  <a:latin typeface="Comic Sans MS" pitchFamily="66" charset="0"/>
                </a:rPr>
                <a:t>PAI-IAP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0" y="1125538"/>
            <a:ext cx="9144000" cy="45720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>
          <a:xfrm>
            <a:off x="533400" y="2416175"/>
            <a:ext cx="8077200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0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metagenomic approach </a:t>
            </a:r>
            <a:endParaRPr kumimoji="0" lang="fr-FR" sz="4000" b="0" i="0" u="none" strike="noStrike" kern="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1" name="Picture 4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0"/>
            <a:ext cx="9142412" cy="1154113"/>
          </a:xfrm>
          <a:prstGeom prst="rect">
            <a:avLst/>
          </a:prstGeom>
          <a:noFill/>
        </p:spPr>
      </p:pic>
      <p:pic>
        <p:nvPicPr>
          <p:cNvPr id="32" name="Picture 5" descr="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1025"/>
            <a:ext cx="9144000" cy="1196975"/>
          </a:xfrm>
          <a:prstGeom prst="rect">
            <a:avLst/>
          </a:prstGeom>
          <a:noFill/>
        </p:spPr>
      </p:pic>
      <p:pic>
        <p:nvPicPr>
          <p:cNvPr id="33" name="Picture 6" descr="logoUL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1219200"/>
            <a:ext cx="1295400" cy="944563"/>
          </a:xfrm>
          <a:prstGeom prst="rect">
            <a:avLst/>
          </a:prstGeom>
          <a:noFill/>
        </p:spPr>
      </p:pic>
      <p:pic>
        <p:nvPicPr>
          <p:cNvPr id="34" name="Picture 7" descr="logo-ci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3038" y="1219200"/>
            <a:ext cx="563562" cy="990600"/>
          </a:xfrm>
          <a:prstGeom prst="rect">
            <a:avLst/>
          </a:prstGeom>
          <a:noFill/>
        </p:spPr>
      </p:pic>
      <p:pic>
        <p:nvPicPr>
          <p:cNvPr id="36" name="Picture 9" descr="IMG_1476"/>
          <p:cNvPicPr>
            <a:picLocks noChangeAspect="1" noChangeArrowheads="1"/>
          </p:cNvPicPr>
          <p:nvPr/>
        </p:nvPicPr>
        <p:blipFill>
          <a:blip r:embed="rId6" cstate="print">
            <a:grayscl/>
          </a:blip>
          <a:srcRect/>
          <a:stretch>
            <a:fillRect/>
          </a:stretch>
        </p:blipFill>
        <p:spPr bwMode="auto">
          <a:xfrm>
            <a:off x="52388" y="3429000"/>
            <a:ext cx="774700" cy="1119188"/>
          </a:xfrm>
          <a:prstGeom prst="rect">
            <a:avLst/>
          </a:prstGeom>
          <a:noFill/>
        </p:spPr>
      </p:pic>
      <p:pic>
        <p:nvPicPr>
          <p:cNvPr id="37" name="Picture 10" descr="Photo_0036"/>
          <p:cNvPicPr>
            <a:picLocks noChangeAspect="1" noChangeArrowheads="1"/>
          </p:cNvPicPr>
          <p:nvPr/>
        </p:nvPicPr>
        <p:blipFill>
          <a:blip r:embed="rId7" cstate="print">
            <a:grayscl/>
          </a:blip>
          <a:srcRect/>
          <a:stretch>
            <a:fillRect/>
          </a:stretch>
        </p:blipFill>
        <p:spPr bwMode="auto">
          <a:xfrm>
            <a:off x="57150" y="4652963"/>
            <a:ext cx="769938" cy="1223962"/>
          </a:xfrm>
          <a:prstGeom prst="rect">
            <a:avLst/>
          </a:prstGeom>
          <a:noFill/>
        </p:spPr>
      </p:pic>
      <p:pic>
        <p:nvPicPr>
          <p:cNvPr id="38" name="Picture 11" descr="IMGP5629"/>
          <p:cNvPicPr>
            <a:picLocks noChangeAspect="1" noChangeArrowheads="1"/>
          </p:cNvPicPr>
          <p:nvPr/>
        </p:nvPicPr>
        <p:blipFill>
          <a:blip r:embed="rId8" cstate="print">
            <a:lum bright="6000" contrast="18000"/>
            <a:grayscl/>
          </a:blip>
          <a:srcRect/>
          <a:stretch>
            <a:fillRect/>
          </a:stretch>
        </p:blipFill>
        <p:spPr bwMode="auto">
          <a:xfrm>
            <a:off x="68263" y="2349500"/>
            <a:ext cx="7588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0" y="3645024"/>
            <a:ext cx="9324975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 dirty="0"/>
              <a:t>Moreno</a:t>
            </a:r>
            <a:r>
              <a:rPr lang="fr-BE" i="1" dirty="0"/>
              <a:t> </a:t>
            </a:r>
            <a:r>
              <a:rPr lang="fr-BE" dirty="0"/>
              <a:t>Galleni (mgalleni@ulg.ac.be)</a:t>
            </a:r>
            <a:r>
              <a:rPr lang="fr-BE" i="1" dirty="0"/>
              <a:t> </a:t>
            </a:r>
            <a:endParaRPr lang="fr-BE" i="1" dirty="0" smtClean="0"/>
          </a:p>
          <a:p>
            <a:pPr algn="ctr">
              <a:spcBef>
                <a:spcPct val="50000"/>
              </a:spcBef>
            </a:pPr>
            <a:r>
              <a:rPr lang="fr-BE" dirty="0" smtClean="0"/>
              <a:t>Georges </a:t>
            </a:r>
            <a:r>
              <a:rPr lang="fr-BE" dirty="0" err="1" smtClean="0"/>
              <a:t>Feller</a:t>
            </a:r>
            <a:r>
              <a:rPr lang="fr-BE" dirty="0" smtClean="0"/>
              <a:t>  (gfeller@ulg.ac.be)</a:t>
            </a:r>
            <a:endParaRPr lang="fr-BE" dirty="0"/>
          </a:p>
          <a:p>
            <a:pPr algn="ctr">
              <a:spcBef>
                <a:spcPct val="50000"/>
              </a:spcBef>
            </a:pPr>
            <a:r>
              <a:rPr lang="fr-BE" dirty="0"/>
              <a:t>Renaud</a:t>
            </a:r>
            <a:r>
              <a:rPr lang="fr-BE" i="1" dirty="0"/>
              <a:t> </a:t>
            </a:r>
            <a:r>
              <a:rPr lang="fr-BE" dirty="0" err="1"/>
              <a:t>Berlemont</a:t>
            </a:r>
            <a:r>
              <a:rPr lang="fr-BE" i="1" dirty="0"/>
              <a:t> (</a:t>
            </a:r>
            <a:r>
              <a:rPr lang="fr-BE" dirty="0"/>
              <a:t>rberlemont@ulg.ac.be) </a:t>
            </a:r>
          </a:p>
          <a:p>
            <a:pPr algn="ctr">
              <a:spcBef>
                <a:spcPct val="50000"/>
              </a:spcBef>
            </a:pPr>
            <a:r>
              <a:rPr lang="fr-BE" dirty="0"/>
              <a:t>Maud </a:t>
            </a:r>
            <a:r>
              <a:rPr lang="fr-BE" dirty="0" err="1"/>
              <a:t>Delsaute</a:t>
            </a:r>
            <a:r>
              <a:rPr lang="fr-BE" dirty="0"/>
              <a:t> (maud.delsaute@student.ulg.ac.be), Olivier </a:t>
            </a:r>
            <a:r>
              <a:rPr lang="fr-BE" dirty="0" err="1"/>
              <a:t>Spee</a:t>
            </a:r>
            <a:endParaRPr lang="fr-FR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1143000"/>
            <a:ext cx="9144000" cy="45720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4099" name="Picture 3" descr="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588" y="0"/>
            <a:ext cx="9142412" cy="1154113"/>
          </a:xfrm>
          <a:prstGeom prst="rect">
            <a:avLst/>
          </a:prstGeom>
          <a:noFill/>
        </p:spPr>
      </p:pic>
      <p:pic>
        <p:nvPicPr>
          <p:cNvPr id="4100" name="Picture 4" descr="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1025"/>
            <a:ext cx="9144000" cy="1196975"/>
          </a:xfrm>
          <a:prstGeom prst="rect">
            <a:avLst/>
          </a:prstGeom>
          <a:noFill/>
        </p:spPr>
      </p:pic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228600" y="1524000"/>
            <a:ext cx="3886200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/>
              <a:t>4-6 . 10</a:t>
            </a:r>
            <a:r>
              <a:rPr lang="en-US" b="1" baseline="30000"/>
              <a:t>30</a:t>
            </a:r>
            <a:r>
              <a:rPr lang="en-US" b="1"/>
              <a:t> bacteria</a:t>
            </a:r>
          </a:p>
          <a:p>
            <a:pPr lvl="1"/>
            <a:r>
              <a:rPr lang="en-US" b="1"/>
              <a:t>1,2 . 10</a:t>
            </a:r>
            <a:r>
              <a:rPr lang="en-US" b="1" baseline="30000"/>
              <a:t>29 </a:t>
            </a:r>
            <a:r>
              <a:rPr lang="en-US" b="1"/>
              <a:t>Oceans</a:t>
            </a:r>
          </a:p>
          <a:p>
            <a:pPr lvl="1"/>
            <a:r>
              <a:rPr lang="en-US" b="1"/>
              <a:t>2,6 . 10</a:t>
            </a:r>
            <a:r>
              <a:rPr lang="en-US" b="1" baseline="30000"/>
              <a:t>29 </a:t>
            </a:r>
            <a:r>
              <a:rPr lang="en-US" b="1"/>
              <a:t>Soil </a:t>
            </a:r>
          </a:p>
          <a:p>
            <a:pPr lvl="1"/>
            <a:r>
              <a:rPr lang="en-US" b="1"/>
              <a:t>3,5 . 10</a:t>
            </a:r>
            <a:r>
              <a:rPr lang="en-US" b="1" baseline="30000"/>
              <a:t>30 </a:t>
            </a:r>
            <a:r>
              <a:rPr lang="en-US" b="1"/>
              <a:t>Soil (deep)</a:t>
            </a:r>
          </a:p>
          <a:p>
            <a:endParaRPr lang="en-US" b="1"/>
          </a:p>
          <a:p>
            <a:r>
              <a:rPr lang="en-US" b="1"/>
              <a:t>Microorganisms, and their enzymes, for Biotechnology (e.g. antibiotics, fermentation, expression, bioremediation)</a:t>
            </a:r>
          </a:p>
          <a:p>
            <a:endParaRPr lang="en-US" b="1"/>
          </a:p>
          <a:p>
            <a:r>
              <a:rPr lang="en-US" b="1">
                <a:solidFill>
                  <a:srgbClr val="FF0000"/>
                </a:solidFill>
              </a:rPr>
              <a:t> &gt;95% of the bacteria in environment are unable to grow in laboratory conditions</a:t>
            </a:r>
            <a:endParaRPr lang="fr-FR" i="1"/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76200" y="196850"/>
            <a:ext cx="906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BE" sz="3600" i="1"/>
              <a:t>The metagenomic approach</a:t>
            </a:r>
            <a:endParaRPr lang="fr-FR" sz="3600" i="1"/>
          </a:p>
        </p:txBody>
      </p:sp>
      <p:pic>
        <p:nvPicPr>
          <p:cNvPr id="4116" name="Picture 20" descr="8907040A"/>
          <p:cNvPicPr>
            <a:picLocks noChangeAspect="1" noChangeArrowheads="1"/>
          </p:cNvPicPr>
          <p:nvPr/>
        </p:nvPicPr>
        <p:blipFill>
          <a:blip r:embed="rId4" cstate="print"/>
          <a:srcRect t="-2597" b="10391"/>
          <a:stretch>
            <a:fillRect/>
          </a:stretch>
        </p:blipFill>
        <p:spPr bwMode="auto">
          <a:xfrm>
            <a:off x="5435600" y="1196975"/>
            <a:ext cx="3276600" cy="4464050"/>
          </a:xfrm>
          <a:prstGeom prst="rect">
            <a:avLst/>
          </a:prstGeom>
          <a:noFill/>
        </p:spPr>
      </p:pic>
      <p:pic>
        <p:nvPicPr>
          <p:cNvPr id="4117" name="Picture 21" descr="8907040A"/>
          <p:cNvPicPr>
            <a:picLocks noChangeAspect="1" noChangeArrowheads="1"/>
          </p:cNvPicPr>
          <p:nvPr/>
        </p:nvPicPr>
        <p:blipFill>
          <a:blip r:embed="rId4" cstate="print"/>
          <a:srcRect t="-2597" b="63937"/>
          <a:stretch>
            <a:fillRect/>
          </a:stretch>
        </p:blipFill>
        <p:spPr bwMode="auto">
          <a:xfrm>
            <a:off x="5435600" y="1196975"/>
            <a:ext cx="3276600" cy="18716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1143000"/>
            <a:ext cx="9144000" cy="45720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5123" name="Picture 3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8" y="0"/>
            <a:ext cx="9142412" cy="1154113"/>
          </a:xfrm>
          <a:prstGeom prst="rect">
            <a:avLst/>
          </a:prstGeom>
          <a:noFill/>
        </p:spPr>
      </p:pic>
      <p:pic>
        <p:nvPicPr>
          <p:cNvPr id="5124" name="Picture 4" descr="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1025"/>
            <a:ext cx="9144000" cy="1196975"/>
          </a:xfrm>
          <a:prstGeom prst="rect">
            <a:avLst/>
          </a:prstGeom>
          <a:noFill/>
        </p:spPr>
      </p:pic>
      <p:grpSp>
        <p:nvGrpSpPr>
          <p:cNvPr id="5125" name="Group 5"/>
          <p:cNvGrpSpPr>
            <a:grpSpLocks/>
          </p:cNvGrpSpPr>
          <p:nvPr/>
        </p:nvGrpSpPr>
        <p:grpSpPr bwMode="auto">
          <a:xfrm>
            <a:off x="2057400" y="1219200"/>
            <a:ext cx="7010400" cy="4343400"/>
            <a:chOff x="1296" y="768"/>
            <a:chExt cx="4416" cy="2736"/>
          </a:xfrm>
        </p:grpSpPr>
        <p:sp>
          <p:nvSpPr>
            <p:cNvPr id="5126" name="Rectangle 6"/>
            <p:cNvSpPr>
              <a:spLocks noChangeArrowheads="1"/>
            </p:cNvSpPr>
            <p:nvPr/>
          </p:nvSpPr>
          <p:spPr bwMode="auto">
            <a:xfrm>
              <a:off x="1392" y="768"/>
              <a:ext cx="4320" cy="192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FFFF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7" name="AutoShape 7"/>
            <p:cNvSpPr>
              <a:spLocks noChangeArrowheads="1"/>
            </p:cNvSpPr>
            <p:nvPr/>
          </p:nvSpPr>
          <p:spPr bwMode="auto">
            <a:xfrm>
              <a:off x="1296" y="912"/>
              <a:ext cx="384" cy="2592"/>
            </a:xfrm>
            <a:prstGeom prst="downArrow">
              <a:avLst>
                <a:gd name="adj1" fmla="val 50000"/>
                <a:gd name="adj2" fmla="val 168750"/>
              </a:avLst>
            </a:prstGeom>
            <a:gradFill rotWithShape="1">
              <a:gsLst>
                <a:gs pos="0">
                  <a:srgbClr val="FFFF00"/>
                </a:gs>
                <a:gs pos="100000">
                  <a:srgbClr val="FF66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76200" y="21336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BE" i="1"/>
              <a:t>DNA extraction (no cultivation)</a:t>
            </a:r>
            <a:endParaRPr lang="fr-FR" i="1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76200" y="26670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BE" i="1"/>
              <a:t>DNA cloning (cultivable hosts)</a:t>
            </a:r>
            <a:endParaRPr lang="fr-FR" i="1"/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76200" y="32004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BE" i="1"/>
              <a:t>DNA library analysis</a:t>
            </a:r>
            <a:endParaRPr lang="fr-FR" i="1"/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76200" y="37338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BE" i="1"/>
              <a:t>Activity driven Screening</a:t>
            </a:r>
            <a:endParaRPr lang="fr-FR" i="1"/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76200" y="42672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BE" i="1"/>
              <a:t>New-enzymes</a:t>
            </a:r>
            <a:endParaRPr lang="fr-FR" i="1"/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5105400" y="3581400"/>
            <a:ext cx="3657600" cy="18288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BE" i="1"/>
              <a:t>Indirect DNA extraction</a:t>
            </a:r>
            <a:endParaRPr lang="fr-FR" i="1"/>
          </a:p>
        </p:txBody>
      </p:sp>
      <p:sp>
        <p:nvSpPr>
          <p:cNvPr id="5135" name="Rectangle 15"/>
          <p:cNvSpPr>
            <a:spLocks noChangeArrowheads="1"/>
          </p:cNvSpPr>
          <p:nvPr/>
        </p:nvSpPr>
        <p:spPr bwMode="auto">
          <a:xfrm>
            <a:off x="76200" y="16002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BE" i="1"/>
              <a:t>Environmental samples</a:t>
            </a:r>
            <a:endParaRPr lang="fr-FR" i="1"/>
          </a:p>
        </p:txBody>
      </p:sp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5105400" y="1752600"/>
            <a:ext cx="3657600" cy="17526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BE" i="1"/>
              <a:t>Direct DNA extraction</a:t>
            </a:r>
            <a:endParaRPr lang="fr-FR" i="1"/>
          </a:p>
        </p:txBody>
      </p:sp>
      <p:sp>
        <p:nvSpPr>
          <p:cNvPr id="5137" name="Rectangle 17"/>
          <p:cNvSpPr>
            <a:spLocks noChangeArrowheads="1"/>
          </p:cNvSpPr>
          <p:nvPr/>
        </p:nvSpPr>
        <p:spPr bwMode="auto">
          <a:xfrm>
            <a:off x="5105400" y="1752600"/>
            <a:ext cx="3657600" cy="175260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fr-BE" b="1" i="1"/>
              <a:t>Cloning vector :</a:t>
            </a:r>
          </a:p>
          <a:p>
            <a:r>
              <a:rPr lang="fr-BE" i="1"/>
              <a:t>Plasmids</a:t>
            </a:r>
          </a:p>
          <a:p>
            <a:r>
              <a:rPr lang="fr-BE" i="1"/>
              <a:t>Cosmids</a:t>
            </a:r>
          </a:p>
          <a:p>
            <a:r>
              <a:rPr lang="fr-BE" i="1"/>
              <a:t>BACs</a:t>
            </a:r>
            <a:endParaRPr lang="fr-FR" i="1"/>
          </a:p>
        </p:txBody>
      </p:sp>
      <p:sp>
        <p:nvSpPr>
          <p:cNvPr id="5138" name="Rectangle 18"/>
          <p:cNvSpPr>
            <a:spLocks noChangeArrowheads="1"/>
          </p:cNvSpPr>
          <p:nvPr/>
        </p:nvSpPr>
        <p:spPr bwMode="auto">
          <a:xfrm>
            <a:off x="5105400" y="3581400"/>
            <a:ext cx="3657600" cy="1828800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fr-BE" b="1" i="1"/>
              <a:t>Hosts :</a:t>
            </a:r>
          </a:p>
          <a:p>
            <a:r>
              <a:rPr lang="fr-BE" i="1"/>
              <a:t>Culturable bacteria</a:t>
            </a:r>
          </a:p>
          <a:p>
            <a:pPr>
              <a:buFontTx/>
              <a:buChar char="-"/>
            </a:pPr>
            <a:r>
              <a:rPr lang="fr-BE" i="1"/>
              <a:t>E. coli</a:t>
            </a:r>
          </a:p>
          <a:p>
            <a:r>
              <a:rPr lang="fr-BE" i="1"/>
              <a:t>-Bacillus</a:t>
            </a:r>
          </a:p>
          <a:p>
            <a:r>
              <a:rPr lang="fr-BE" i="1"/>
              <a:t>-…</a:t>
            </a:r>
            <a:endParaRPr lang="fr-FR" i="1"/>
          </a:p>
        </p:txBody>
      </p:sp>
      <p:sp>
        <p:nvSpPr>
          <p:cNvPr id="5139" name="Rectangle 19"/>
          <p:cNvSpPr>
            <a:spLocks noChangeArrowheads="1"/>
          </p:cNvSpPr>
          <p:nvPr/>
        </p:nvSpPr>
        <p:spPr bwMode="auto">
          <a:xfrm>
            <a:off x="5105400" y="1752600"/>
            <a:ext cx="3657600" cy="1752600"/>
          </a:xfrm>
          <a:prstGeom prst="rect">
            <a:avLst/>
          </a:prstGeom>
          <a:solidFill>
            <a:srgbClr val="FF7C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fr-BE" b="1" i="1"/>
              <a:t>Statistical analysis :</a:t>
            </a:r>
          </a:p>
          <a:p>
            <a:r>
              <a:rPr lang="fr-BE" i="1"/>
              <a:t>Amount of clones</a:t>
            </a:r>
          </a:p>
          <a:p>
            <a:r>
              <a:rPr lang="fr-BE" i="1"/>
              <a:t>Average insert size</a:t>
            </a:r>
            <a:endParaRPr lang="fr-FR" i="1"/>
          </a:p>
        </p:txBody>
      </p:sp>
      <p:sp>
        <p:nvSpPr>
          <p:cNvPr id="5140" name="Rectangle 20"/>
          <p:cNvSpPr>
            <a:spLocks noChangeArrowheads="1"/>
          </p:cNvSpPr>
          <p:nvPr/>
        </p:nvSpPr>
        <p:spPr bwMode="auto">
          <a:xfrm>
            <a:off x="5105400" y="1752600"/>
            <a:ext cx="3657600" cy="838200"/>
          </a:xfrm>
          <a:prstGeom prst="rect">
            <a:avLst/>
          </a:prstGeom>
          <a:solidFill>
            <a:srgbClr val="CC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fr-BE" b="1" i="1"/>
              <a:t>Sequencing …</a:t>
            </a:r>
            <a:endParaRPr lang="fr-FR" i="1"/>
          </a:p>
        </p:txBody>
      </p:sp>
      <p:sp>
        <p:nvSpPr>
          <p:cNvPr id="5141" name="Rectangle 21"/>
          <p:cNvSpPr>
            <a:spLocks noChangeArrowheads="1"/>
          </p:cNvSpPr>
          <p:nvPr/>
        </p:nvSpPr>
        <p:spPr bwMode="auto">
          <a:xfrm>
            <a:off x="5105400" y="2667000"/>
            <a:ext cx="3657600" cy="1219200"/>
          </a:xfrm>
          <a:prstGeom prst="rect">
            <a:avLst/>
          </a:prstGeom>
          <a:solidFill>
            <a:srgbClr val="CC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fr-BE" b="1" i="1"/>
              <a:t>Activity driven screening</a:t>
            </a:r>
          </a:p>
          <a:p>
            <a:r>
              <a:rPr lang="fr-BE"/>
              <a:t>-Oriented</a:t>
            </a:r>
          </a:p>
          <a:p>
            <a:r>
              <a:rPr lang="fr-BE"/>
              <a:t>-Recognition of transcription</a:t>
            </a:r>
          </a:p>
          <a:p>
            <a:r>
              <a:rPr lang="fr-BE"/>
              <a:t> signals</a:t>
            </a:r>
            <a:endParaRPr lang="fr-FR"/>
          </a:p>
        </p:txBody>
      </p:sp>
      <p:sp>
        <p:nvSpPr>
          <p:cNvPr id="5142" name="Rectangle 22"/>
          <p:cNvSpPr>
            <a:spLocks noChangeArrowheads="1"/>
          </p:cNvSpPr>
          <p:nvPr/>
        </p:nvSpPr>
        <p:spPr bwMode="auto">
          <a:xfrm>
            <a:off x="5105400" y="3962400"/>
            <a:ext cx="3657600" cy="1447800"/>
          </a:xfrm>
          <a:prstGeom prst="rect">
            <a:avLst/>
          </a:prstGeom>
          <a:solidFill>
            <a:srgbClr val="CC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fr-BE" b="1" i="1"/>
              <a:t>Sequence driven screening</a:t>
            </a:r>
          </a:p>
          <a:p>
            <a:r>
              <a:rPr lang="fr-BE"/>
              <a:t>-Oriented </a:t>
            </a:r>
          </a:p>
          <a:p>
            <a:r>
              <a:rPr lang="fr-BE"/>
              <a:t>-based on conserved sequences </a:t>
            </a:r>
          </a:p>
          <a:p>
            <a:r>
              <a:rPr lang="fr-BE"/>
              <a:t>signatures</a:t>
            </a:r>
          </a:p>
          <a:p>
            <a:endParaRPr lang="fr-FR"/>
          </a:p>
        </p:txBody>
      </p:sp>
      <p:pic>
        <p:nvPicPr>
          <p:cNvPr id="91146" name="Picture 10" descr="chapitre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1752600"/>
            <a:ext cx="1600200" cy="15573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5144" name="Group 24"/>
          <p:cNvGrpSpPr>
            <a:grpSpLocks/>
          </p:cNvGrpSpPr>
          <p:nvPr/>
        </p:nvGrpSpPr>
        <p:grpSpPr bwMode="auto">
          <a:xfrm>
            <a:off x="5257800" y="1752600"/>
            <a:ext cx="2057400" cy="1905000"/>
            <a:chOff x="0" y="4320"/>
            <a:chExt cx="1296" cy="1200"/>
          </a:xfrm>
        </p:grpSpPr>
        <p:pic>
          <p:nvPicPr>
            <p:cNvPr id="91144" name="Picture 8"/>
            <p:cNvPicPr>
              <a:picLocks noChangeAspect="1" noChangeArrowheads="1"/>
            </p:cNvPicPr>
            <p:nvPr/>
          </p:nvPicPr>
          <p:blipFill>
            <a:blip r:embed="rId5" cstate="print">
              <a:lum contrast="6000"/>
              <a:grayscl/>
            </a:blip>
            <a:srcRect/>
            <a:stretch>
              <a:fillRect/>
            </a:stretch>
          </p:blipFill>
          <p:spPr bwMode="auto">
            <a:xfrm>
              <a:off x="0" y="4320"/>
              <a:ext cx="1008" cy="9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1148" name="Text Box 12"/>
            <p:cNvSpPr txBox="1">
              <a:spLocks noChangeArrowheads="1"/>
            </p:cNvSpPr>
            <p:nvPr/>
          </p:nvSpPr>
          <p:spPr bwMode="auto">
            <a:xfrm>
              <a:off x="96" y="5289"/>
              <a:ext cx="12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BE"/>
                <a:t>Protease</a:t>
              </a:r>
              <a:endParaRPr lang="fr-FR"/>
            </a:p>
          </p:txBody>
        </p:sp>
      </p:grpSp>
      <p:grpSp>
        <p:nvGrpSpPr>
          <p:cNvPr id="5147" name="Group 27"/>
          <p:cNvGrpSpPr>
            <a:grpSpLocks/>
          </p:cNvGrpSpPr>
          <p:nvPr/>
        </p:nvGrpSpPr>
        <p:grpSpPr bwMode="auto">
          <a:xfrm>
            <a:off x="5334000" y="3733800"/>
            <a:ext cx="1981200" cy="1905000"/>
            <a:chOff x="1392" y="4320"/>
            <a:chExt cx="1248" cy="1200"/>
          </a:xfrm>
        </p:grpSpPr>
        <p:pic>
          <p:nvPicPr>
            <p:cNvPr id="91147" name="Picture 11" descr="P102010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392" y="4320"/>
              <a:ext cx="911" cy="9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91149" name="Text Box 13"/>
            <p:cNvSpPr txBox="1">
              <a:spLocks noChangeArrowheads="1"/>
            </p:cNvSpPr>
            <p:nvPr/>
          </p:nvSpPr>
          <p:spPr bwMode="auto">
            <a:xfrm>
              <a:off x="1440" y="5289"/>
              <a:ext cx="12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BE"/>
                <a:t>Oxidase</a:t>
              </a:r>
              <a:endParaRPr lang="fr-FR"/>
            </a:p>
          </p:txBody>
        </p:sp>
      </p:grpSp>
      <p:grpSp>
        <p:nvGrpSpPr>
          <p:cNvPr id="5150" name="Group 30"/>
          <p:cNvGrpSpPr>
            <a:grpSpLocks/>
          </p:cNvGrpSpPr>
          <p:nvPr/>
        </p:nvGrpSpPr>
        <p:grpSpPr bwMode="auto">
          <a:xfrm>
            <a:off x="7086600" y="3733800"/>
            <a:ext cx="2133600" cy="1905000"/>
            <a:chOff x="2448" y="4320"/>
            <a:chExt cx="1344" cy="1200"/>
          </a:xfrm>
        </p:grpSpPr>
        <p:pic>
          <p:nvPicPr>
            <p:cNvPr id="91145" name="Picture 9" descr="HPIM5605c"/>
            <p:cNvPicPr>
              <a:picLocks noChangeAspect="1" noChangeArrowheads="1"/>
            </p:cNvPicPr>
            <p:nvPr/>
          </p:nvPicPr>
          <p:blipFill>
            <a:blip r:embed="rId7" cstate="print">
              <a:lum bright="36000" contrast="36000"/>
            </a:blip>
            <a:srcRect/>
            <a:stretch>
              <a:fillRect/>
            </a:stretch>
          </p:blipFill>
          <p:spPr bwMode="auto">
            <a:xfrm>
              <a:off x="2448" y="4320"/>
              <a:ext cx="960" cy="97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" name="Text Box 14"/>
            <p:cNvSpPr txBox="1">
              <a:spLocks noChangeArrowheads="1"/>
            </p:cNvSpPr>
            <p:nvPr/>
          </p:nvSpPr>
          <p:spPr bwMode="auto">
            <a:xfrm>
              <a:off x="2592" y="5289"/>
              <a:ext cx="12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BE"/>
                <a:t>Lipase</a:t>
              </a:r>
              <a:endParaRPr lang="fr-FR"/>
            </a:p>
          </p:txBody>
        </p:sp>
      </p:grpSp>
      <p:sp>
        <p:nvSpPr>
          <p:cNvPr id="91150" name="Text Box 14"/>
          <p:cNvSpPr txBox="1">
            <a:spLocks noChangeArrowheads="1"/>
          </p:cNvSpPr>
          <p:nvPr/>
        </p:nvSpPr>
        <p:spPr bwMode="auto">
          <a:xfrm>
            <a:off x="7391400" y="3290888"/>
            <a:ext cx="1905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BE"/>
              <a:t>Cellulase</a:t>
            </a:r>
            <a:endParaRPr lang="fr-FR"/>
          </a:p>
        </p:txBody>
      </p:sp>
      <p:grpSp>
        <p:nvGrpSpPr>
          <p:cNvPr id="5154" name="Group 34"/>
          <p:cNvGrpSpPr>
            <a:grpSpLocks/>
          </p:cNvGrpSpPr>
          <p:nvPr/>
        </p:nvGrpSpPr>
        <p:grpSpPr bwMode="auto">
          <a:xfrm>
            <a:off x="3200400" y="1524000"/>
            <a:ext cx="1295400" cy="3124200"/>
            <a:chOff x="2016" y="960"/>
            <a:chExt cx="816" cy="1968"/>
          </a:xfrm>
        </p:grpSpPr>
        <p:sp>
          <p:nvSpPr>
            <p:cNvPr id="5155" name="Rectangle 35"/>
            <p:cNvSpPr>
              <a:spLocks noChangeArrowheads="1"/>
            </p:cNvSpPr>
            <p:nvPr/>
          </p:nvSpPr>
          <p:spPr bwMode="auto">
            <a:xfrm>
              <a:off x="2016" y="2736"/>
              <a:ext cx="816" cy="192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FF66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6" name="Rectangle 36"/>
            <p:cNvSpPr>
              <a:spLocks noChangeArrowheads="1"/>
            </p:cNvSpPr>
            <p:nvPr/>
          </p:nvSpPr>
          <p:spPr bwMode="auto">
            <a:xfrm>
              <a:off x="2640" y="1104"/>
              <a:ext cx="192" cy="1680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7" name="AutoShape 37"/>
            <p:cNvSpPr>
              <a:spLocks noChangeArrowheads="1"/>
            </p:cNvSpPr>
            <p:nvPr/>
          </p:nvSpPr>
          <p:spPr bwMode="auto">
            <a:xfrm>
              <a:off x="2304" y="960"/>
              <a:ext cx="528" cy="384"/>
            </a:xfrm>
            <a:prstGeom prst="leftArrow">
              <a:avLst>
                <a:gd name="adj1" fmla="val 50000"/>
                <a:gd name="adj2" fmla="val 34375"/>
              </a:avLst>
            </a:prstGeom>
            <a:gradFill rotWithShape="1">
              <a:gsLst>
                <a:gs pos="0">
                  <a:schemeClr val="folHlink"/>
                </a:gs>
                <a:gs pos="100000">
                  <a:srgbClr val="FFFF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5158" name="Picture 38" descr="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2413" cy="1154113"/>
          </a:xfrm>
          <a:prstGeom prst="rect">
            <a:avLst/>
          </a:prstGeom>
          <a:noFill/>
        </p:spPr>
      </p:pic>
      <p:sp>
        <p:nvSpPr>
          <p:cNvPr id="5159" name="Text Box 39"/>
          <p:cNvSpPr txBox="1">
            <a:spLocks noChangeArrowheads="1"/>
          </p:cNvSpPr>
          <p:nvPr/>
        </p:nvSpPr>
        <p:spPr bwMode="auto">
          <a:xfrm>
            <a:off x="76200" y="196850"/>
            <a:ext cx="906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BE" sz="3600" i="1"/>
              <a:t>The metagenomic approach</a:t>
            </a:r>
            <a:endParaRPr lang="fr-FR" sz="3600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5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5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1" dur="500"/>
                                        <p:tgtEl>
                                          <p:spTgt spid="91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91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500"/>
                                        <p:tgtEl>
                                          <p:spTgt spid="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1" grpId="0"/>
      <p:bldP spid="5132" grpId="0"/>
      <p:bldP spid="5134" grpId="0" animBg="1"/>
      <p:bldP spid="5134" grpId="1" animBg="1"/>
      <p:bldP spid="5136" grpId="0" animBg="1"/>
      <p:bldP spid="5136" grpId="1" animBg="1"/>
      <p:bldP spid="5137" grpId="0" animBg="1"/>
      <p:bldP spid="5137" grpId="1" animBg="1"/>
      <p:bldP spid="5138" grpId="0" animBg="1"/>
      <p:bldP spid="5138" grpId="1" animBg="1"/>
      <p:bldP spid="5139" grpId="0" animBg="1"/>
      <p:bldP spid="5139" grpId="1" animBg="1"/>
      <p:bldP spid="5140" grpId="0" animBg="1"/>
      <p:bldP spid="5140" grpId="1" animBg="1"/>
      <p:bldP spid="5141" grpId="0" animBg="1"/>
      <p:bldP spid="5141" grpId="1" animBg="1"/>
      <p:bldP spid="5142" grpId="0" animBg="1"/>
      <p:bldP spid="5142" grpId="1" animBg="1"/>
      <p:bldP spid="911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1143000"/>
            <a:ext cx="9144000" cy="4572000"/>
          </a:xfrm>
          <a:prstGeom prst="rect">
            <a:avLst/>
          </a:prstGeom>
          <a:gradFill rotWithShape="1">
            <a:gsLst>
              <a:gs pos="0">
                <a:srgbClr val="C0C0C0"/>
              </a:gs>
              <a:gs pos="100000">
                <a:schemeClr val="bg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6147" name="Picture 3" descr="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588" y="0"/>
            <a:ext cx="9142412" cy="1154113"/>
          </a:xfrm>
          <a:prstGeom prst="rect">
            <a:avLst/>
          </a:prstGeom>
          <a:noFill/>
        </p:spPr>
      </p:pic>
      <p:pic>
        <p:nvPicPr>
          <p:cNvPr id="6148" name="Picture 4" descr="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1025"/>
            <a:ext cx="9144000" cy="1196975"/>
          </a:xfrm>
          <a:prstGeom prst="rect">
            <a:avLst/>
          </a:prstGeom>
          <a:noFill/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76200" y="196850"/>
            <a:ext cx="906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i="1"/>
              <a:t>The metagenomic approach</a:t>
            </a:r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2667000" y="2971800"/>
            <a:ext cx="3276600" cy="762000"/>
          </a:xfrm>
          <a:prstGeom prst="leftRightArrow">
            <a:avLst>
              <a:gd name="adj1" fmla="val 50000"/>
              <a:gd name="adj2" fmla="val 86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i="1"/>
              <a:t>metagenomic</a:t>
            </a:r>
          </a:p>
        </p:txBody>
      </p:sp>
      <p:sp>
        <p:nvSpPr>
          <p:cNvPr id="6151" name="Oval 7"/>
          <p:cNvSpPr>
            <a:spLocks noChangeArrowheads="1"/>
          </p:cNvSpPr>
          <p:nvPr/>
        </p:nvSpPr>
        <p:spPr bwMode="auto">
          <a:xfrm>
            <a:off x="107504" y="1412776"/>
            <a:ext cx="2448272" cy="3816424"/>
          </a:xfrm>
          <a:prstGeom prst="ellipse">
            <a:avLst/>
          </a:prstGeom>
          <a:gradFill rotWithShape="1">
            <a:gsLst>
              <a:gs pos="0">
                <a:schemeClr val="bg2"/>
              </a:gs>
              <a:gs pos="100000">
                <a:schemeClr val="accent1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i="1" dirty="0" smtClean="0"/>
              <a:t>Fundamental </a:t>
            </a:r>
          </a:p>
          <a:p>
            <a:pPr algn="ctr"/>
            <a:r>
              <a:rPr lang="en-US" sz="3200" i="1" dirty="0" smtClean="0"/>
              <a:t>science</a:t>
            </a:r>
            <a:endParaRPr lang="en-US" sz="3200" i="1" dirty="0"/>
          </a:p>
        </p:txBody>
      </p:sp>
      <p:sp>
        <p:nvSpPr>
          <p:cNvPr id="6152" name="Oval 8"/>
          <p:cNvSpPr>
            <a:spLocks noChangeArrowheads="1"/>
          </p:cNvSpPr>
          <p:nvPr/>
        </p:nvSpPr>
        <p:spPr bwMode="auto">
          <a:xfrm>
            <a:off x="6477000" y="1524000"/>
            <a:ext cx="2487488" cy="3581400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chemeClr val="bg2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3200" i="1" dirty="0"/>
              <a:t>Applied </a:t>
            </a:r>
            <a:endParaRPr lang="en-US" sz="3200" i="1" dirty="0" smtClean="0"/>
          </a:p>
          <a:p>
            <a:pPr algn="ctr"/>
            <a:r>
              <a:rPr lang="en-US" sz="3200" i="1" dirty="0" smtClean="0"/>
              <a:t>research</a:t>
            </a:r>
            <a:endParaRPr lang="en-US" sz="3200" i="1" dirty="0"/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755576" y="3861048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/>
              <a:t>Novelty 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7164288" y="2420888"/>
            <a:ext cx="1219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/>
              <a:t>Novelty 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395536" y="4221088"/>
            <a:ext cx="1905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 dirty="0"/>
              <a:t>Environmental microbiology</a:t>
            </a: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7092280" y="3789040"/>
            <a:ext cx="1371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/>
              <a:t>Specificity </a:t>
            </a: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7092280" y="4149080"/>
            <a:ext cx="152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i="1" dirty="0"/>
              <a:t>Biophysical properties</a:t>
            </a: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7020272" y="1772816"/>
            <a:ext cx="1496144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/>
              <a:t>Intellectual propriety ?</a:t>
            </a: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611560" y="1628800"/>
            <a:ext cx="1447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BE" i="1" dirty="0" err="1" smtClean="0"/>
              <a:t>Phylogeny</a:t>
            </a:r>
            <a:endParaRPr lang="fr-BE" i="1" dirty="0" smtClean="0"/>
          </a:p>
          <a:p>
            <a:pPr>
              <a:spcBef>
                <a:spcPct val="50000"/>
              </a:spcBef>
            </a:pPr>
            <a:r>
              <a:rPr lang="fr-BE" i="1" dirty="0" err="1" smtClean="0"/>
              <a:t>Adapation</a:t>
            </a:r>
            <a:endParaRPr lang="fr-BE" i="1" dirty="0" smtClean="0"/>
          </a:p>
          <a:p>
            <a:pPr>
              <a:spcBef>
                <a:spcPct val="50000"/>
              </a:spcBef>
            </a:pPr>
            <a:r>
              <a:rPr lang="fr-BE" i="1" dirty="0" err="1" smtClean="0"/>
              <a:t>Diversity</a:t>
            </a:r>
            <a:endParaRPr lang="fr-FR" i="1" dirty="0"/>
          </a:p>
        </p:txBody>
      </p:sp>
      <p:sp>
        <p:nvSpPr>
          <p:cNvPr id="6162" name="Rectangle 18"/>
          <p:cNvSpPr>
            <a:spLocks noChangeArrowheads="1"/>
          </p:cNvSpPr>
          <p:nvPr/>
        </p:nvSpPr>
        <p:spPr bwMode="auto">
          <a:xfrm>
            <a:off x="3352800" y="3581400"/>
            <a:ext cx="1905000" cy="53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BE" i="1"/>
              <a:t>CIP</a:t>
            </a:r>
            <a:endParaRPr lang="fr-FR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561</Words>
  <Application>Microsoft Office PowerPoint</Application>
  <PresentationFormat>Affichage à l'écran (4:3)</PresentationFormat>
  <Paragraphs>165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Modèle par défaut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metagenomic approach </dc:title>
  <dc:creator>Renaud</dc:creator>
  <cp:lastModifiedBy> Moreno Galleni</cp:lastModifiedBy>
  <cp:revision>33</cp:revision>
  <dcterms:created xsi:type="dcterms:W3CDTF">2010-09-01T09:33:14Z</dcterms:created>
  <dcterms:modified xsi:type="dcterms:W3CDTF">2010-09-02T12:49:41Z</dcterms:modified>
</cp:coreProperties>
</file>