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7" r:id="rId4"/>
    <p:sldId id="258" r:id="rId5"/>
    <p:sldId id="259" r:id="rId6"/>
    <p:sldId id="260" r:id="rId7"/>
    <p:sldId id="263" r:id="rId8"/>
    <p:sldId id="273" r:id="rId9"/>
    <p:sldId id="266" r:id="rId10"/>
    <p:sldId id="262" r:id="rId11"/>
    <p:sldId id="265" r:id="rId12"/>
    <p:sldId id="269" r:id="rId13"/>
    <p:sldId id="264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4660"/>
  </p:normalViewPr>
  <p:slideViewPr>
    <p:cSldViewPr>
      <p:cViewPr varScale="1">
        <p:scale>
          <a:sx n="76" d="100"/>
          <a:sy n="76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da\Moje%20dokumenty\Magda%20dokumenty\Hydrogen%20production\Real%20time%20PCR\Results\Julien\Hydrogenases%20but%20pa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da\Moje%20dokumenty\Magda%20dokumenty\Hydrogen%20production\Real%20time%20PCR\Results\Julien\2009-12-21%20Fermenteur%20Butyricum%20Pasteurian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340368842249117"/>
          <c:y val="4.5204165908422807E-2"/>
          <c:w val="0.48732066214135417"/>
          <c:h val="0.67715784537424584"/>
        </c:manualLayout>
      </c:layout>
      <c:barChart>
        <c:barDir val="col"/>
        <c:grouping val="percentStacked"/>
        <c:ser>
          <c:idx val="0"/>
          <c:order val="0"/>
          <c:tx>
            <c:v>% of H2ase transcropts C.butyricum</c:v>
          </c:tx>
          <c:cat>
            <c:strRef>
              <c:f>'Final results'!$A$69:$A$77</c:f>
              <c:strCache>
                <c:ptCount val="9"/>
                <c:pt idx="0">
                  <c:v>B</c:v>
                </c:pt>
                <c:pt idx="1">
                  <c:v>FB 1</c:v>
                </c:pt>
                <c:pt idx="2">
                  <c:v>FB 2</c:v>
                </c:pt>
                <c:pt idx="3">
                  <c:v>FB 2</c:v>
                </c:pt>
                <c:pt idx="4">
                  <c:v>FB 3</c:v>
                </c:pt>
                <c:pt idx="5">
                  <c:v>FB 4</c:v>
                </c:pt>
                <c:pt idx="6">
                  <c:v>FB 4</c:v>
                </c:pt>
                <c:pt idx="7">
                  <c:v>FB 5</c:v>
                </c:pt>
                <c:pt idx="8">
                  <c:v>FB 6</c:v>
                </c:pt>
              </c:strCache>
            </c:strRef>
          </c:cat>
          <c:val>
            <c:numRef>
              <c:f>'Final results'!$D$69:$D$77</c:f>
              <c:numCache>
                <c:formatCode>General</c:formatCode>
                <c:ptCount val="9"/>
                <c:pt idx="0">
                  <c:v>6.6625379363418578</c:v>
                </c:pt>
                <c:pt idx="1">
                  <c:v>9.5622005019189622</c:v>
                </c:pt>
                <c:pt idx="2">
                  <c:v>8.2694239090707988</c:v>
                </c:pt>
                <c:pt idx="3">
                  <c:v>3.784929131546964</c:v>
                </c:pt>
                <c:pt idx="4">
                  <c:v>3.6580039697033229</c:v>
                </c:pt>
                <c:pt idx="5">
                  <c:v>1.3322269896476595</c:v>
                </c:pt>
                <c:pt idx="6">
                  <c:v>1.7129051584817041</c:v>
                </c:pt>
                <c:pt idx="7">
                  <c:v>0.98894556688548763</c:v>
                </c:pt>
                <c:pt idx="8">
                  <c:v>0.84211375386773357</c:v>
                </c:pt>
              </c:numCache>
            </c:numRef>
          </c:val>
        </c:ser>
        <c:ser>
          <c:idx val="1"/>
          <c:order val="1"/>
          <c:tx>
            <c:v>% of H2ase transcripts C.pasteurianum</c:v>
          </c:tx>
          <c:cat>
            <c:strRef>
              <c:f>'Final results'!$A$69:$A$77</c:f>
              <c:strCache>
                <c:ptCount val="9"/>
                <c:pt idx="0">
                  <c:v>B</c:v>
                </c:pt>
                <c:pt idx="1">
                  <c:v>FB 1</c:v>
                </c:pt>
                <c:pt idx="2">
                  <c:v>FB 2</c:v>
                </c:pt>
                <c:pt idx="3">
                  <c:v>FB 2</c:v>
                </c:pt>
                <c:pt idx="4">
                  <c:v>FB 3</c:v>
                </c:pt>
                <c:pt idx="5">
                  <c:v>FB 4</c:v>
                </c:pt>
                <c:pt idx="6">
                  <c:v>FB 4</c:v>
                </c:pt>
                <c:pt idx="7">
                  <c:v>FB 5</c:v>
                </c:pt>
                <c:pt idx="8">
                  <c:v>FB 6</c:v>
                </c:pt>
              </c:strCache>
            </c:strRef>
          </c:cat>
          <c:val>
            <c:numRef>
              <c:f>'Final results'!$F$69:$F$77</c:f>
              <c:numCache>
                <c:formatCode>General</c:formatCode>
                <c:ptCount val="9"/>
                <c:pt idx="0">
                  <c:v>93.337462063658108</c:v>
                </c:pt>
                <c:pt idx="1">
                  <c:v>90.437799498081063</c:v>
                </c:pt>
                <c:pt idx="2">
                  <c:v>91.730576090929148</c:v>
                </c:pt>
                <c:pt idx="3">
                  <c:v>96.215070868452855</c:v>
                </c:pt>
                <c:pt idx="4">
                  <c:v>96.341996030296684</c:v>
                </c:pt>
                <c:pt idx="5">
                  <c:v>98.667773010352349</c:v>
                </c:pt>
                <c:pt idx="6">
                  <c:v>98.287094841518297</c:v>
                </c:pt>
                <c:pt idx="7">
                  <c:v>99.011054433114523</c:v>
                </c:pt>
                <c:pt idx="8">
                  <c:v>99.157886246132279</c:v>
                </c:pt>
              </c:numCache>
            </c:numRef>
          </c:val>
        </c:ser>
        <c:overlap val="100"/>
        <c:axId val="36303232"/>
        <c:axId val="36304768"/>
      </c:barChart>
      <c:catAx>
        <c:axId val="36303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36304768"/>
        <c:crosses val="autoZero"/>
        <c:auto val="1"/>
        <c:lblAlgn val="ctr"/>
        <c:lblOffset val="100"/>
      </c:catAx>
      <c:valAx>
        <c:axId val="363047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36303232"/>
        <c:crosses val="autoZero"/>
        <c:crossBetween val="between"/>
      </c:valAx>
    </c:plotArea>
    <c:legend>
      <c:legendPos val="r"/>
      <c:txPr>
        <a:bodyPr/>
        <a:lstStyle/>
        <a:p>
          <a:pPr>
            <a:defRPr lang="pl-PL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RecA C.butyricum</c:v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'Final results'!$C$6:$C$16</c:f>
                <c:numCache>
                  <c:formatCode>General</c:formatCode>
                  <c:ptCount val="11"/>
                  <c:pt idx="0">
                    <c:v>8187681.0129992254</c:v>
                  </c:pt>
                  <c:pt idx="1">
                    <c:v>14377048.855034744</c:v>
                  </c:pt>
                  <c:pt idx="2">
                    <c:v>8485923.1263088118</c:v>
                  </c:pt>
                  <c:pt idx="3">
                    <c:v>104915467.8234456</c:v>
                  </c:pt>
                  <c:pt idx="4">
                    <c:v>9385409.3382957634</c:v>
                  </c:pt>
                  <c:pt idx="5">
                    <c:v>19497979.184148852</c:v>
                  </c:pt>
                  <c:pt idx="6">
                    <c:v>12811857.938567381</c:v>
                  </c:pt>
                  <c:pt idx="7">
                    <c:v>4759224.4853190854</c:v>
                  </c:pt>
                  <c:pt idx="8">
                    <c:v>11392469.222732192</c:v>
                  </c:pt>
                  <c:pt idx="9">
                    <c:v>18065494.998478573</c:v>
                  </c:pt>
                  <c:pt idx="10">
                    <c:v>1749504.1440506852</c:v>
                  </c:pt>
                </c:numCache>
              </c:numRef>
            </c:plus>
            <c:minus>
              <c:numRef>
                <c:f>'Final results'!$C$6:$C$16</c:f>
                <c:numCache>
                  <c:formatCode>General</c:formatCode>
                  <c:ptCount val="11"/>
                  <c:pt idx="0">
                    <c:v>8187681.0129992254</c:v>
                  </c:pt>
                  <c:pt idx="1">
                    <c:v>14377048.855034744</c:v>
                  </c:pt>
                  <c:pt idx="2">
                    <c:v>8485923.1263088118</c:v>
                  </c:pt>
                  <c:pt idx="3">
                    <c:v>104915467.8234456</c:v>
                  </c:pt>
                  <c:pt idx="4">
                    <c:v>9385409.3382957634</c:v>
                  </c:pt>
                  <c:pt idx="5">
                    <c:v>19497979.184148852</c:v>
                  </c:pt>
                  <c:pt idx="6">
                    <c:v>12811857.938567381</c:v>
                  </c:pt>
                  <c:pt idx="7">
                    <c:v>4759224.4853190854</c:v>
                  </c:pt>
                  <c:pt idx="8">
                    <c:v>11392469.222732192</c:v>
                  </c:pt>
                  <c:pt idx="9">
                    <c:v>18065494.998478573</c:v>
                  </c:pt>
                  <c:pt idx="10">
                    <c:v>1749504.1440506852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cat>
            <c:strRef>
              <c:f>'Final results'!$A$6:$A$16</c:f>
              <c:strCache>
                <c:ptCount val="11"/>
                <c:pt idx="0">
                  <c:v>0</c:v>
                </c:pt>
                <c:pt idx="1">
                  <c:v>B</c:v>
                </c:pt>
                <c:pt idx="2">
                  <c:v>FB 1</c:v>
                </c:pt>
                <c:pt idx="3">
                  <c:v>FB 2</c:v>
                </c:pt>
                <c:pt idx="4">
                  <c:v>FB 2</c:v>
                </c:pt>
                <c:pt idx="5">
                  <c:v>FB 3</c:v>
                </c:pt>
                <c:pt idx="6">
                  <c:v>FB 4</c:v>
                </c:pt>
                <c:pt idx="7">
                  <c:v>FB 4</c:v>
                </c:pt>
                <c:pt idx="8">
                  <c:v>FB 5</c:v>
                </c:pt>
                <c:pt idx="9">
                  <c:v>FB 6</c:v>
                </c:pt>
                <c:pt idx="10">
                  <c:v>FB 6</c:v>
                </c:pt>
              </c:strCache>
            </c:strRef>
          </c:cat>
          <c:val>
            <c:numRef>
              <c:f>'Final results'!$B$6:$B$16</c:f>
              <c:numCache>
                <c:formatCode>_-* #,##0.00\ _€_-;\-* #,##0.00\ _€_-;_-* "-"??\ _€_-;_-@_-</c:formatCode>
                <c:ptCount val="11"/>
                <c:pt idx="0">
                  <c:v>97886904.761904761</c:v>
                </c:pt>
                <c:pt idx="1">
                  <c:v>277133333.33333319</c:v>
                </c:pt>
                <c:pt idx="2">
                  <c:v>270900000</c:v>
                </c:pt>
                <c:pt idx="3">
                  <c:v>787066666.66666639</c:v>
                </c:pt>
                <c:pt idx="4">
                  <c:v>473233333.33333319</c:v>
                </c:pt>
                <c:pt idx="5">
                  <c:v>211500000</c:v>
                </c:pt>
                <c:pt idx="6">
                  <c:v>210833333.33333334</c:v>
                </c:pt>
                <c:pt idx="7">
                  <c:v>126900000</c:v>
                </c:pt>
                <c:pt idx="8">
                  <c:v>141266666.66666666</c:v>
                </c:pt>
                <c:pt idx="9">
                  <c:v>139633333.33333334</c:v>
                </c:pt>
                <c:pt idx="10">
                  <c:v>64786666.666666672</c:v>
                </c:pt>
              </c:numCache>
            </c:numRef>
          </c:val>
        </c:ser>
        <c:ser>
          <c:idx val="1"/>
          <c:order val="1"/>
          <c:tx>
            <c:v>GyrA C.butyricum</c:v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'Final results'!$E$6:$E$16</c:f>
                <c:numCache>
                  <c:formatCode>General</c:formatCode>
                  <c:ptCount val="11"/>
                  <c:pt idx="0">
                    <c:v>7850912.6422846895</c:v>
                  </c:pt>
                  <c:pt idx="1">
                    <c:v>24972894.827996068</c:v>
                  </c:pt>
                  <c:pt idx="2">
                    <c:v>19203244.443391912</c:v>
                  </c:pt>
                  <c:pt idx="3">
                    <c:v>70249786.368847713</c:v>
                  </c:pt>
                  <c:pt idx="4">
                    <c:v>4438681.8522327505</c:v>
                  </c:pt>
                  <c:pt idx="5">
                    <c:v>13475997.397800628</c:v>
                  </c:pt>
                  <c:pt idx="6">
                    <c:v>22039013.705085997</c:v>
                  </c:pt>
                  <c:pt idx="7">
                    <c:v>16208086.824851992</c:v>
                  </c:pt>
                  <c:pt idx="8">
                    <c:v>8302362.8584450949</c:v>
                  </c:pt>
                  <c:pt idx="9">
                    <c:v>15968683.377829028</c:v>
                  </c:pt>
                  <c:pt idx="10">
                    <c:v>6634670.2333887154</c:v>
                  </c:pt>
                </c:numCache>
              </c:numRef>
            </c:plus>
            <c:minus>
              <c:numRef>
                <c:f>'Final results'!$E$6:$E$16</c:f>
                <c:numCache>
                  <c:formatCode>General</c:formatCode>
                  <c:ptCount val="11"/>
                  <c:pt idx="0">
                    <c:v>7850912.6422846895</c:v>
                  </c:pt>
                  <c:pt idx="1">
                    <c:v>24972894.827996068</c:v>
                  </c:pt>
                  <c:pt idx="2">
                    <c:v>19203244.443391912</c:v>
                  </c:pt>
                  <c:pt idx="3">
                    <c:v>70249786.368847713</c:v>
                  </c:pt>
                  <c:pt idx="4">
                    <c:v>4438681.8522327505</c:v>
                  </c:pt>
                  <c:pt idx="5">
                    <c:v>13475997.397800628</c:v>
                  </c:pt>
                  <c:pt idx="6">
                    <c:v>22039013.705085997</c:v>
                  </c:pt>
                  <c:pt idx="7">
                    <c:v>16208086.824851992</c:v>
                  </c:pt>
                  <c:pt idx="8">
                    <c:v>8302362.8584450949</c:v>
                  </c:pt>
                  <c:pt idx="9">
                    <c:v>15968683.377829028</c:v>
                  </c:pt>
                  <c:pt idx="10">
                    <c:v>6634670.2333887154</c:v>
                  </c:pt>
                </c:numCache>
              </c:numRef>
            </c:minus>
            <c:spPr>
              <a:ln>
                <a:solidFill>
                  <a:schemeClr val="accent2"/>
                </a:solidFill>
              </a:ln>
            </c:spPr>
          </c:errBars>
          <c:cat>
            <c:strRef>
              <c:f>'Final results'!$A$6:$A$16</c:f>
              <c:strCache>
                <c:ptCount val="11"/>
                <c:pt idx="0">
                  <c:v>0</c:v>
                </c:pt>
                <c:pt idx="1">
                  <c:v>B</c:v>
                </c:pt>
                <c:pt idx="2">
                  <c:v>FB 1</c:v>
                </c:pt>
                <c:pt idx="3">
                  <c:v>FB 2</c:v>
                </c:pt>
                <c:pt idx="4">
                  <c:v>FB 2</c:v>
                </c:pt>
                <c:pt idx="5">
                  <c:v>FB 3</c:v>
                </c:pt>
                <c:pt idx="6">
                  <c:v>FB 4</c:v>
                </c:pt>
                <c:pt idx="7">
                  <c:v>FB 4</c:v>
                </c:pt>
                <c:pt idx="8">
                  <c:v>FB 5</c:v>
                </c:pt>
                <c:pt idx="9">
                  <c:v>FB 6</c:v>
                </c:pt>
                <c:pt idx="10">
                  <c:v>FB 6</c:v>
                </c:pt>
              </c:strCache>
            </c:strRef>
          </c:cat>
          <c:val>
            <c:numRef>
              <c:f>'Final results'!$D$6:$D$16</c:f>
              <c:numCache>
                <c:formatCode>_-* #,##0.00\ _€_-;\-* #,##0.00\ _€_-;_-* "-"??\ _€_-;_-@_-</c:formatCode>
                <c:ptCount val="11"/>
                <c:pt idx="0">
                  <c:v>114315476.19047622</c:v>
                </c:pt>
                <c:pt idx="1">
                  <c:v>259000000</c:v>
                </c:pt>
                <c:pt idx="2">
                  <c:v>241133333.33333334</c:v>
                </c:pt>
                <c:pt idx="3">
                  <c:v>584866666.66666639</c:v>
                </c:pt>
                <c:pt idx="4">
                  <c:v>384266666.66666681</c:v>
                </c:pt>
                <c:pt idx="5">
                  <c:v>210833333.33333334</c:v>
                </c:pt>
                <c:pt idx="6">
                  <c:v>239166666.66666666</c:v>
                </c:pt>
                <c:pt idx="7">
                  <c:v>143300000</c:v>
                </c:pt>
                <c:pt idx="8">
                  <c:v>126433333.33333333</c:v>
                </c:pt>
                <c:pt idx="9">
                  <c:v>125550000</c:v>
                </c:pt>
                <c:pt idx="10">
                  <c:v>60690000</c:v>
                </c:pt>
              </c:numCache>
            </c:numRef>
          </c:val>
        </c:ser>
        <c:ser>
          <c:idx val="2"/>
          <c:order val="2"/>
          <c:tx>
            <c:v>RecA C.pasteurianum</c:v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'Final results'!$G$6:$G$16</c:f>
                <c:numCache>
                  <c:formatCode>General</c:formatCode>
                  <c:ptCount val="11"/>
                  <c:pt idx="1">
                    <c:v>74599378.1789404</c:v>
                  </c:pt>
                  <c:pt idx="2">
                    <c:v>41645757.972026654</c:v>
                  </c:pt>
                  <c:pt idx="3">
                    <c:v>220608843.59282431</c:v>
                  </c:pt>
                  <c:pt idx="4">
                    <c:v>24642557.20625139</c:v>
                  </c:pt>
                  <c:pt idx="5">
                    <c:v>59278890.801351525</c:v>
                  </c:pt>
                  <c:pt idx="6">
                    <c:v>31455769.837145865</c:v>
                  </c:pt>
                  <c:pt idx="7">
                    <c:v>146043418.78858784</c:v>
                  </c:pt>
                  <c:pt idx="8">
                    <c:v>135989554.76825798</c:v>
                  </c:pt>
                  <c:pt idx="9">
                    <c:v>41552615.002519093</c:v>
                  </c:pt>
                  <c:pt idx="10">
                    <c:v>121345439.5592999</c:v>
                  </c:pt>
                </c:numCache>
              </c:numRef>
            </c:plus>
            <c:minus>
              <c:numRef>
                <c:f>'Final results'!$G$6:$G$16</c:f>
                <c:numCache>
                  <c:formatCode>General</c:formatCode>
                  <c:ptCount val="11"/>
                  <c:pt idx="1">
                    <c:v>74599378.1789404</c:v>
                  </c:pt>
                  <c:pt idx="2">
                    <c:v>41645757.972026654</c:v>
                  </c:pt>
                  <c:pt idx="3">
                    <c:v>220608843.59282431</c:v>
                  </c:pt>
                  <c:pt idx="4">
                    <c:v>24642557.20625139</c:v>
                  </c:pt>
                  <c:pt idx="5">
                    <c:v>59278890.801351525</c:v>
                  </c:pt>
                  <c:pt idx="6">
                    <c:v>31455769.837145865</c:v>
                  </c:pt>
                  <c:pt idx="7">
                    <c:v>146043418.78858784</c:v>
                  </c:pt>
                  <c:pt idx="8">
                    <c:v>135989554.76825798</c:v>
                  </c:pt>
                  <c:pt idx="9">
                    <c:v>41552615.002519093</c:v>
                  </c:pt>
                  <c:pt idx="10">
                    <c:v>121345439.5592999</c:v>
                  </c:pt>
                </c:numCache>
              </c:numRef>
            </c:minus>
            <c:spPr>
              <a:ln>
                <a:solidFill>
                  <a:schemeClr val="accent3"/>
                </a:solidFill>
              </a:ln>
            </c:spPr>
          </c:errBars>
          <c:cat>
            <c:strRef>
              <c:f>'Final results'!$A$6:$A$16</c:f>
              <c:strCache>
                <c:ptCount val="11"/>
                <c:pt idx="0">
                  <c:v>0</c:v>
                </c:pt>
                <c:pt idx="1">
                  <c:v>B</c:v>
                </c:pt>
                <c:pt idx="2">
                  <c:v>FB 1</c:v>
                </c:pt>
                <c:pt idx="3">
                  <c:v>FB 2</c:v>
                </c:pt>
                <c:pt idx="4">
                  <c:v>FB 2</c:v>
                </c:pt>
                <c:pt idx="5">
                  <c:v>FB 3</c:v>
                </c:pt>
                <c:pt idx="6">
                  <c:v>FB 4</c:v>
                </c:pt>
                <c:pt idx="7">
                  <c:v>FB 4</c:v>
                </c:pt>
                <c:pt idx="8">
                  <c:v>FB 5</c:v>
                </c:pt>
                <c:pt idx="9">
                  <c:v>FB 6</c:v>
                </c:pt>
                <c:pt idx="10">
                  <c:v>FB 6</c:v>
                </c:pt>
              </c:strCache>
            </c:strRef>
          </c:cat>
          <c:val>
            <c:numRef>
              <c:f>'Final results'!$F$6:$F$16</c:f>
              <c:numCache>
                <c:formatCode>_-* #,##0.00\ _€_-;\-* #,##0.00\ _€_-;_-* "-"??\ _€_-;_-@_-</c:formatCode>
                <c:ptCount val="11"/>
                <c:pt idx="0">
                  <c:v>13922619.047619047</c:v>
                </c:pt>
                <c:pt idx="1">
                  <c:v>1165333333.3333333</c:v>
                </c:pt>
                <c:pt idx="2">
                  <c:v>574533333.33333349</c:v>
                </c:pt>
                <c:pt idx="3">
                  <c:v>1276100000</c:v>
                </c:pt>
                <c:pt idx="4">
                  <c:v>865000000</c:v>
                </c:pt>
                <c:pt idx="5">
                  <c:v>720633333.33333349</c:v>
                </c:pt>
                <c:pt idx="6">
                  <c:v>1145666666.6666667</c:v>
                </c:pt>
                <c:pt idx="7">
                  <c:v>975900000</c:v>
                </c:pt>
                <c:pt idx="8">
                  <c:v>1363666666.6666667</c:v>
                </c:pt>
                <c:pt idx="9">
                  <c:v>1182666666.6666667</c:v>
                </c:pt>
                <c:pt idx="10">
                  <c:v>982666666.66666639</c:v>
                </c:pt>
              </c:numCache>
            </c:numRef>
          </c:val>
        </c:ser>
        <c:ser>
          <c:idx val="3"/>
          <c:order val="3"/>
          <c:tx>
            <c:v>GyrA C.pasteurianum</c:v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'Final results'!$I$6:$I$16</c:f>
                <c:numCache>
                  <c:formatCode>General</c:formatCode>
                  <c:ptCount val="11"/>
                  <c:pt idx="0">
                    <c:v>852444.93837139267</c:v>
                  </c:pt>
                  <c:pt idx="1">
                    <c:v>124803055.52874959</c:v>
                  </c:pt>
                  <c:pt idx="2">
                    <c:v>23360210.225370076</c:v>
                  </c:pt>
                  <c:pt idx="3">
                    <c:v>159760342.38976127</c:v>
                  </c:pt>
                  <c:pt idx="4">
                    <c:v>6489326.5769242244</c:v>
                  </c:pt>
                  <c:pt idx="5">
                    <c:v>90149302.703594461</c:v>
                  </c:pt>
                  <c:pt idx="6">
                    <c:v>129197012.9111097</c:v>
                  </c:pt>
                  <c:pt idx="7">
                    <c:v>59338563.242383324</c:v>
                  </c:pt>
                  <c:pt idx="8">
                    <c:v>84725563.639552519</c:v>
                  </c:pt>
                  <c:pt idx="9">
                    <c:v>125119237.53565277</c:v>
                  </c:pt>
                  <c:pt idx="10">
                    <c:v>96352755.755245522</c:v>
                  </c:pt>
                </c:numCache>
              </c:numRef>
            </c:plus>
            <c:minus>
              <c:numRef>
                <c:f>'Final results'!$I$6:$I$16</c:f>
                <c:numCache>
                  <c:formatCode>General</c:formatCode>
                  <c:ptCount val="11"/>
                  <c:pt idx="0">
                    <c:v>852444.93837139267</c:v>
                  </c:pt>
                  <c:pt idx="1">
                    <c:v>124803055.52874959</c:v>
                  </c:pt>
                  <c:pt idx="2">
                    <c:v>23360210.225370076</c:v>
                  </c:pt>
                  <c:pt idx="3">
                    <c:v>159760342.38976127</c:v>
                  </c:pt>
                  <c:pt idx="4">
                    <c:v>6489326.5769242244</c:v>
                  </c:pt>
                  <c:pt idx="5">
                    <c:v>90149302.703594461</c:v>
                  </c:pt>
                  <c:pt idx="6">
                    <c:v>129197012.9111097</c:v>
                  </c:pt>
                  <c:pt idx="7">
                    <c:v>59338563.242383324</c:v>
                  </c:pt>
                  <c:pt idx="8">
                    <c:v>84725563.639552519</c:v>
                  </c:pt>
                  <c:pt idx="9">
                    <c:v>125119237.53565277</c:v>
                  </c:pt>
                  <c:pt idx="10">
                    <c:v>96352755.755245522</c:v>
                  </c:pt>
                </c:numCache>
              </c:numRef>
            </c:minus>
            <c:spPr>
              <a:ln>
                <a:solidFill>
                  <a:schemeClr val="accent4"/>
                </a:solidFill>
              </a:ln>
            </c:spPr>
          </c:errBars>
          <c:cat>
            <c:strRef>
              <c:f>'Final results'!$A$6:$A$16</c:f>
              <c:strCache>
                <c:ptCount val="11"/>
                <c:pt idx="0">
                  <c:v>0</c:v>
                </c:pt>
                <c:pt idx="1">
                  <c:v>B</c:v>
                </c:pt>
                <c:pt idx="2">
                  <c:v>FB 1</c:v>
                </c:pt>
                <c:pt idx="3">
                  <c:v>FB 2</c:v>
                </c:pt>
                <c:pt idx="4">
                  <c:v>FB 2</c:v>
                </c:pt>
                <c:pt idx="5">
                  <c:v>FB 3</c:v>
                </c:pt>
                <c:pt idx="6">
                  <c:v>FB 4</c:v>
                </c:pt>
                <c:pt idx="7">
                  <c:v>FB 4</c:v>
                </c:pt>
                <c:pt idx="8">
                  <c:v>FB 5</c:v>
                </c:pt>
                <c:pt idx="9">
                  <c:v>FB 6</c:v>
                </c:pt>
                <c:pt idx="10">
                  <c:v>FB 6</c:v>
                </c:pt>
              </c:strCache>
            </c:strRef>
          </c:cat>
          <c:val>
            <c:numRef>
              <c:f>'Final results'!$H$6:$H$16</c:f>
              <c:numCache>
                <c:formatCode>_-* #,##0.00\ _€_-;\-* #,##0.00\ _€_-;_-* "-"??\ _€_-;_-@_-</c:formatCode>
                <c:ptCount val="11"/>
                <c:pt idx="0">
                  <c:v>16080357.142857142</c:v>
                </c:pt>
                <c:pt idx="1">
                  <c:v>1310000000</c:v>
                </c:pt>
                <c:pt idx="2">
                  <c:v>611666666.66666639</c:v>
                </c:pt>
                <c:pt idx="3">
                  <c:v>1150733333.3333333</c:v>
                </c:pt>
                <c:pt idx="4">
                  <c:v>937100000</c:v>
                </c:pt>
                <c:pt idx="5">
                  <c:v>849200000</c:v>
                </c:pt>
                <c:pt idx="6">
                  <c:v>1310000000</c:v>
                </c:pt>
                <c:pt idx="7">
                  <c:v>996566666.66666639</c:v>
                </c:pt>
                <c:pt idx="8">
                  <c:v>1489000000</c:v>
                </c:pt>
                <c:pt idx="9">
                  <c:v>907466666.66666639</c:v>
                </c:pt>
                <c:pt idx="10">
                  <c:v>936000000</c:v>
                </c:pt>
              </c:numCache>
            </c:numRef>
          </c:val>
        </c:ser>
        <c:marker val="1"/>
        <c:axId val="33995008"/>
        <c:axId val="34004992"/>
      </c:lineChart>
      <c:catAx>
        <c:axId val="33995008"/>
        <c:scaling>
          <c:orientation val="minMax"/>
        </c:scaling>
        <c:axPos val="b"/>
        <c:numFmt formatCode="#,##0" sourceLinked="0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34004992"/>
        <c:crosses val="autoZero"/>
        <c:auto val="1"/>
        <c:lblAlgn val="ctr"/>
        <c:lblOffset val="100"/>
      </c:catAx>
      <c:valAx>
        <c:axId val="34004992"/>
        <c:scaling>
          <c:orientation val="minMax"/>
        </c:scaling>
        <c:axPos val="l"/>
        <c:majorGridlines/>
        <c:numFmt formatCode="0.00E+00" sourceLinked="0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33995008"/>
        <c:crosses val="autoZero"/>
        <c:crossBetween val="between"/>
      </c:valAx>
    </c:plotArea>
    <c:legend>
      <c:legendPos val="r"/>
      <c:txPr>
        <a:bodyPr/>
        <a:lstStyle/>
        <a:p>
          <a:pPr>
            <a:defRPr lang="pl-PL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EAFE67-013F-499C-BD7F-56A210D34465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E0670A-213B-41C2-BEDB-AA30F7EB71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76360E9A-BDEE-4D73-88FF-5AA5F18A8346}" type="slidenum">
              <a:rPr lang="fr-BE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11</a:t>
            </a:fld>
            <a:endParaRPr lang="fr-B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BB0B-0726-4C32-8BE6-2E0C766B835F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31B2-B5DC-419D-A7DA-5424134DA8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BFCF-7549-4FD5-9EFE-ED78D612A3D9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F04-C1A7-4E29-9092-FAFE97466A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CC2E-5C8D-4EFE-B188-21CA899BEFD9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11CC-E3BD-4D6E-BDD3-E7B7AA6EB0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EA24-62F5-47A2-8715-4D79C337AE78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C191-B553-4689-8617-36D6C9C164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2C0B-C738-4203-A240-8168FF92EA59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F7E6-7714-4A09-AD98-31FB911F08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1CF7-74BB-4F05-A3E7-90829057CBBC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7AC8-DCDA-451D-954A-4C1552553D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4312-39E8-4462-9372-7DA80BF1F623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C170-6FB8-4932-8EDC-AE7E5D6C4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F25E-B8F3-444C-A50E-B3681C31DA56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3458-BA14-4987-ADE7-A502438150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1EC9-980A-41B8-800A-A5E61860074B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BEE9-D1C7-4DB1-9774-E87ED62977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7827-FD7B-47EA-ADF2-6F0DCC795755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49A0-89AF-4574-BCB4-8CA9B3B701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7997-4B41-4ED8-960B-9AEF854DD878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E739-20E8-4E42-ACA0-608F46DE57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47BFD-E8A4-4F0F-8971-7FB252997E45}" type="datetimeFigureOut">
              <a:rPr lang="fr-FR"/>
              <a:pPr>
                <a:defRPr/>
              </a:pPr>
              <a:t>02/09/2010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4F550-0685-442D-BEE5-CE62C523EA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renard@ulg.ac.be" TargetMode="External"/><Relationship Id="rId3" Type="http://schemas.openxmlformats.org/officeDocument/2006/relationships/image" Target="../media/image50.jpeg"/><Relationship Id="rId7" Type="http://schemas.openxmlformats.org/officeDocument/2006/relationships/hyperlink" Target="mailto:awilmotte@ulg.ac.be" TargetMode="Externa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bccm.belspo.be/projects/programme2005-2008/c30014/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2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1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1643063" y="0"/>
            <a:ext cx="7072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3200" b="1">
                <a:solidFill>
                  <a:srgbClr val="0070C0"/>
                </a:solidFill>
                <a:latin typeface="Calibri" pitchFamily="34" charset="0"/>
              </a:rPr>
              <a:t>The cyanobacteria group (CIP)</a:t>
            </a:r>
          </a:p>
          <a:p>
            <a:r>
              <a:rPr lang="fr-BE" sz="3200" b="1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fr-BE" sz="2800" b="1">
                <a:solidFill>
                  <a:srgbClr val="0070C0"/>
                </a:solidFill>
                <a:latin typeface="Calibri" pitchFamily="34" charset="0"/>
              </a:rPr>
              <a:t>Laboratory of bacterial physiology and                                                            gggggggggggggggggggggg  genetics</a:t>
            </a:r>
            <a:endParaRPr lang="fr-FR" sz="2800" b="1">
              <a:solidFill>
                <a:srgbClr val="0070C0"/>
              </a:solidFill>
              <a:latin typeface="Calibri" pitchFamily="34" charset="0"/>
            </a:endParaRPr>
          </a:p>
          <a:p>
            <a:endParaRPr lang="fr-FR" sz="2800">
              <a:latin typeface="Calibri" pitchFamily="34" charset="0"/>
            </a:endParaRPr>
          </a:p>
        </p:txBody>
      </p:sp>
      <p:pic>
        <p:nvPicPr>
          <p:cNvPr id="14338" name="Picture 2" descr="C:\attach\IMG_4280.JPG"/>
          <p:cNvPicPr>
            <a:picLocks noChangeAspect="1" noChangeArrowheads="1"/>
          </p:cNvPicPr>
          <p:nvPr/>
        </p:nvPicPr>
        <p:blipFill>
          <a:blip r:embed="rId2"/>
          <a:srcRect l="6981" t="10738" r="11813" b="12169"/>
          <a:stretch>
            <a:fillRect/>
          </a:stretch>
        </p:blipFill>
        <p:spPr bwMode="auto">
          <a:xfrm>
            <a:off x="142875" y="1071563"/>
            <a:ext cx="54451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E\Backupmove\ARC\olgamagda.jpg"/>
          <p:cNvPicPr>
            <a:picLocks noChangeAspect="1" noChangeArrowheads="1"/>
          </p:cNvPicPr>
          <p:nvPr/>
        </p:nvPicPr>
        <p:blipFill>
          <a:blip r:embed="rId3"/>
          <a:srcRect l="32265" t="36873" b="16901"/>
          <a:stretch>
            <a:fillRect/>
          </a:stretch>
        </p:blipFill>
        <p:spPr bwMode="auto">
          <a:xfrm>
            <a:off x="5214938" y="4929188"/>
            <a:ext cx="3552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ZoneTexte 9"/>
          <p:cNvSpPr txBox="1">
            <a:spLocks noChangeArrowheads="1"/>
          </p:cNvSpPr>
          <p:nvPr/>
        </p:nvSpPr>
        <p:spPr bwMode="auto">
          <a:xfrm>
            <a:off x="5572125" y="1785938"/>
            <a:ext cx="2857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</a:rPr>
              <a:t>Dr Annick Wilmotte</a:t>
            </a:r>
          </a:p>
          <a:p>
            <a:r>
              <a:rPr lang="fr-BE">
                <a:latin typeface="Calibri" pitchFamily="34" charset="0"/>
              </a:rPr>
              <a:t>Dr Zorigto Namsaraev</a:t>
            </a:r>
          </a:p>
          <a:p>
            <a:r>
              <a:rPr lang="fr-BE">
                <a:latin typeface="Calibri" pitchFamily="34" charset="0"/>
              </a:rPr>
              <a:t>Rafael Fernandez Carazo</a:t>
            </a:r>
          </a:p>
          <a:p>
            <a:r>
              <a:rPr lang="fr-BE">
                <a:latin typeface="Calibri" pitchFamily="34" charset="0"/>
              </a:rPr>
              <a:t>Yannick Lara</a:t>
            </a:r>
          </a:p>
          <a:p>
            <a:r>
              <a:rPr lang="fr-BE">
                <a:latin typeface="Calibri" pitchFamily="34" charset="0"/>
              </a:rPr>
              <a:t>Pedro De Carvalho Maalouf</a:t>
            </a:r>
          </a:p>
          <a:p>
            <a:r>
              <a:rPr lang="fr-BE">
                <a:latin typeface="Calibri" pitchFamily="34" charset="0"/>
              </a:rPr>
              <a:t>Marie-José Mano</a:t>
            </a:r>
          </a:p>
          <a:p>
            <a:r>
              <a:rPr lang="fr-BE">
                <a:latin typeface="Calibri" pitchFamily="34" charset="0"/>
              </a:rPr>
              <a:t>Alexandre Lambion</a:t>
            </a:r>
          </a:p>
          <a:p>
            <a:r>
              <a:rPr lang="fr-BE">
                <a:latin typeface="Calibri" pitchFamily="34" charset="0"/>
              </a:rPr>
              <a:t>Marine Renard</a:t>
            </a:r>
            <a:endParaRPr lang="fr-FR">
              <a:latin typeface="Calibri" pitchFamily="34" charset="0"/>
            </a:endParaRPr>
          </a:p>
        </p:txBody>
      </p:sp>
      <p:sp>
        <p:nvSpPr>
          <p:cNvPr id="14341" name="ZoneTexte 10"/>
          <p:cNvSpPr txBox="1">
            <a:spLocks noChangeArrowheads="1"/>
          </p:cNvSpPr>
          <p:nvPr/>
        </p:nvSpPr>
        <p:spPr bwMode="auto">
          <a:xfrm>
            <a:off x="2643188" y="5786438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</a:rPr>
              <a:t>Dr Olga </a:t>
            </a:r>
            <a:r>
              <a:rPr lang="fr-FR">
                <a:latin typeface="Calibri" pitchFamily="34" charset="0"/>
              </a:rPr>
              <a:t>Savichtcheva </a:t>
            </a:r>
            <a:endParaRPr lang="fr-BE">
              <a:latin typeface="Calibri" pitchFamily="34" charset="0"/>
            </a:endParaRPr>
          </a:p>
          <a:p>
            <a:r>
              <a:rPr lang="fr-BE">
                <a:latin typeface="Calibri" pitchFamily="34" charset="0"/>
              </a:rPr>
              <a:t>Magda Calusinska</a:t>
            </a:r>
            <a:endParaRPr lang="fr-FR">
              <a:latin typeface="Calibri" pitchFamily="34" charset="0"/>
            </a:endParaRP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2552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0"/>
            <a:ext cx="533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034"/>
          <p:cNvSpPr txBox="1">
            <a:spLocks noChangeArrowheads="1"/>
          </p:cNvSpPr>
          <p:nvPr/>
        </p:nvSpPr>
        <p:spPr bwMode="auto">
          <a:xfrm>
            <a:off x="381000" y="5867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0"/>
            <a:ext cx="25003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0" y="0"/>
            <a:ext cx="9144000" cy="6619875"/>
            <a:chOff x="0" y="0"/>
            <a:chExt cx="5760" cy="4170"/>
          </a:xfrm>
        </p:grpSpPr>
        <p:sp>
          <p:nvSpPr>
            <p:cNvPr id="26626" name="Rectangle 1037"/>
            <p:cNvSpPr>
              <a:spLocks noChangeArrowheads="1"/>
            </p:cNvSpPr>
            <p:nvPr/>
          </p:nvSpPr>
          <p:spPr bwMode="auto">
            <a:xfrm>
              <a:off x="180" y="630"/>
              <a:ext cx="345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rgbClr val="008000"/>
                  </a:solidFill>
                  <a:latin typeface="Helvetica"/>
                  <a:cs typeface="Times New Roman" pitchFamily="18" charset="0"/>
                </a:rPr>
                <a:t>B) Discovery of the genotypic diversity of the cyanobacteria in the region of Utsteinen in Antarctica (New Belgian Research Station Princess Elisabeth)</a:t>
              </a:r>
              <a:endParaRPr lang="fr-FR" sz="200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pic>
          <p:nvPicPr>
            <p:cNvPr id="26627" name="Picture 8"/>
            <p:cNvPicPr>
              <a:picLocks noChangeAspect="1" noChangeArrowheads="1"/>
            </p:cNvPicPr>
            <p:nvPr/>
          </p:nvPicPr>
          <p:blipFill>
            <a:blip r:embed="rId3"/>
            <a:srcRect l="2162" t="2751" r="2748" b="7178"/>
            <a:stretch>
              <a:fillRect/>
            </a:stretch>
          </p:blipFill>
          <p:spPr bwMode="auto">
            <a:xfrm>
              <a:off x="336" y="1728"/>
              <a:ext cx="1824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7" descr="n°1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0" y="1461"/>
              <a:ext cx="1668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1032" descr="Parcelle20 ridge Utsteinen_vue vers le sud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35" y="2025"/>
              <a:ext cx="1904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1" name="Group 7"/>
            <p:cNvGrpSpPr>
              <a:grpSpLocks/>
            </p:cNvGrpSpPr>
            <p:nvPr/>
          </p:nvGrpSpPr>
          <p:grpSpPr bwMode="auto">
            <a:xfrm>
              <a:off x="3600" y="1248"/>
              <a:ext cx="1728" cy="1248"/>
              <a:chOff x="2928" y="2160"/>
              <a:chExt cx="2736" cy="2084"/>
            </a:xfrm>
          </p:grpSpPr>
          <p:pic>
            <p:nvPicPr>
              <p:cNvPr id="26640" name="Picture 8" descr="ridg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928" y="2160"/>
                <a:ext cx="2736" cy="2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41" name="Text Box 9"/>
              <p:cNvSpPr txBox="1">
                <a:spLocks noChangeArrowheads="1"/>
              </p:cNvSpPr>
              <p:nvPr/>
            </p:nvSpPr>
            <p:spPr bwMode="auto">
              <a:xfrm>
                <a:off x="3983" y="2185"/>
                <a:ext cx="908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BE">
                    <a:latin typeface="Calibri" pitchFamily="34" charset="0"/>
                  </a:rPr>
                  <a:t>Ridge</a:t>
                </a:r>
                <a:endParaRPr lang="fr-FR">
                  <a:latin typeface="Calibri" pitchFamily="34" charset="0"/>
                </a:endParaRPr>
              </a:p>
            </p:txBody>
          </p:sp>
        </p:grpSp>
        <p:pic>
          <p:nvPicPr>
            <p:cNvPr id="26632" name="Picture 10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1" y="0"/>
              <a:ext cx="183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046" descr="E:\Backupmove\Polaire\BBASE\images\n°5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8" y="2880"/>
              <a:ext cx="1720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1047" descr="E:\Backupmove\Polaire\BBASE\images\n°4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70" y="2430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5" name="Group 64"/>
            <p:cNvGrpSpPr>
              <a:grpSpLocks/>
            </p:cNvGrpSpPr>
            <p:nvPr/>
          </p:nvGrpSpPr>
          <p:grpSpPr bwMode="auto">
            <a:xfrm>
              <a:off x="0" y="90"/>
              <a:ext cx="630" cy="450"/>
              <a:chOff x="2269" y="776"/>
              <a:chExt cx="662" cy="833"/>
            </a:xfrm>
          </p:grpSpPr>
          <p:pic>
            <p:nvPicPr>
              <p:cNvPr id="26638" name="Picture 57" descr="sstc_master_1a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7F0"/>
                  </a:clrFrom>
                  <a:clrTo>
                    <a:srgbClr val="FFF7F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69" y="776"/>
                <a:ext cx="632" cy="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9" name="Text Box 60"/>
              <p:cNvSpPr txBox="1">
                <a:spLocks noChangeArrowheads="1"/>
              </p:cNvSpPr>
              <p:nvPr/>
            </p:nvSpPr>
            <p:spPr bwMode="auto">
              <a:xfrm>
                <a:off x="2383" y="1378"/>
                <a:ext cx="5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Comic Sans MS" pitchFamily="66" charset="0"/>
                  </a:rPr>
                  <a:t>Belspo</a:t>
                </a:r>
              </a:p>
            </p:txBody>
          </p:sp>
        </p:grpSp>
        <p:pic>
          <p:nvPicPr>
            <p:cNvPr id="26636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20" y="90"/>
              <a:ext cx="7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3571875" y="5715000"/>
            <a:ext cx="5286375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 b="1">
                <a:solidFill>
                  <a:srgbClr val="006600"/>
                </a:solidFill>
                <a:latin typeface="Calibri" pitchFamily="34" charset="0"/>
              </a:rPr>
              <a:t>Proxy for life on Mars?</a:t>
            </a:r>
          </a:p>
          <a:p>
            <a:r>
              <a:rPr lang="fr-BE" sz="2000" b="1">
                <a:solidFill>
                  <a:srgbClr val="006600"/>
                </a:solidFill>
                <a:latin typeface="Calibri" pitchFamily="34" charset="0"/>
                <a:sym typeface="Wingdings 3" pitchFamily="18" charset="2"/>
              </a:rPr>
              <a:t></a:t>
            </a:r>
            <a:r>
              <a:rPr lang="fr-BE" sz="2000" b="1">
                <a:solidFill>
                  <a:srgbClr val="006600"/>
                </a:solidFill>
                <a:latin typeface="Calibri" pitchFamily="34" charset="0"/>
              </a:rPr>
              <a:t>Collaboration with Prof. Javaux on the search for the signatures of Life</a:t>
            </a:r>
            <a:endParaRPr lang="fr-FR" sz="2000" b="1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5" name="Group 27"/>
          <p:cNvGrpSpPr>
            <a:grpSpLocks/>
          </p:cNvGrpSpPr>
          <p:nvPr/>
        </p:nvGrpSpPr>
        <p:grpSpPr bwMode="auto">
          <a:xfrm>
            <a:off x="9525" y="-33338"/>
            <a:ext cx="9158288" cy="979488"/>
            <a:chOff x="6" y="-21"/>
            <a:chExt cx="5769" cy="617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" y="-21"/>
              <a:ext cx="919" cy="6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933" y="28"/>
              <a:ext cx="484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58421" rIns="81639" bIns="40820"/>
            <a:lstStyle/>
            <a:p>
              <a:pPr algn="ctr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</a:pPr>
              <a:r>
                <a:rPr lang="fr-BE" sz="2000" b="1">
                  <a:solidFill>
                    <a:srgbClr val="008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Diversity of cyanobacteria in the region of the Princess Elisabeth station </a:t>
              </a:r>
            </a:p>
          </p:txBody>
        </p:sp>
      </p:grp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114300" y="2776538"/>
            <a:ext cx="4029075" cy="3724275"/>
            <a:chOff x="72" y="1749"/>
            <a:chExt cx="2538" cy="2346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2" y="3071"/>
              <a:ext cx="2538" cy="1024"/>
              <a:chOff x="79" y="3385"/>
              <a:chExt cx="2301" cy="809"/>
            </a:xfrm>
          </p:grpSpPr>
          <p:grpSp>
            <p:nvGrpSpPr>
              <p:cNvPr id="27666" name="Group 6"/>
              <p:cNvGrpSpPr>
                <a:grpSpLocks/>
              </p:cNvGrpSpPr>
              <p:nvPr/>
            </p:nvGrpSpPr>
            <p:grpSpPr bwMode="auto">
              <a:xfrm>
                <a:off x="844" y="3385"/>
                <a:ext cx="1536" cy="809"/>
                <a:chOff x="844" y="3385"/>
                <a:chExt cx="1536" cy="809"/>
              </a:xfrm>
            </p:grpSpPr>
            <p:pic>
              <p:nvPicPr>
                <p:cNvPr id="27668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r="10303"/>
                <a:stretch>
                  <a:fillRect/>
                </a:stretch>
              </p:blipFill>
              <p:spPr bwMode="auto">
                <a:xfrm>
                  <a:off x="1927" y="3385"/>
                  <a:ext cx="454" cy="4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669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0" y="3785"/>
                  <a:ext cx="614" cy="41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670" name="Picture 9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44" y="3386"/>
                  <a:ext cx="614" cy="41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671" name="Picture 10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844" y="3785"/>
                  <a:ext cx="614" cy="41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672" name="Picture 11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67" y="3785"/>
                  <a:ext cx="614" cy="41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673" name="Picture 12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349" y="3385"/>
                  <a:ext cx="614" cy="41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pic>
            <p:nvPicPr>
              <p:cNvPr id="27667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9" y="3385"/>
                <a:ext cx="790" cy="8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cxnSp>
          <p:nvCxnSpPr>
            <p:cNvPr id="27656" name="AutoShape 16"/>
            <p:cNvCxnSpPr>
              <a:cxnSpLocks noChangeShapeType="1"/>
              <a:endCxn id="27657" idx="0"/>
            </p:cNvCxnSpPr>
            <p:nvPr/>
          </p:nvCxnSpPr>
          <p:spPr bwMode="auto">
            <a:xfrm rot="16200000" flipH="1">
              <a:off x="606" y="1986"/>
              <a:ext cx="954" cy="479"/>
            </a:xfrm>
            <a:prstGeom prst="straightConnector1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7657" name="Text Box 17"/>
            <p:cNvSpPr txBox="1">
              <a:spLocks noChangeArrowheads="1"/>
            </p:cNvSpPr>
            <p:nvPr/>
          </p:nvSpPr>
          <p:spPr bwMode="auto">
            <a:xfrm>
              <a:off x="432" y="2703"/>
              <a:ext cx="1779" cy="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algn="ctr">
                <a:tabLst>
                  <a:tab pos="655638" algn="l"/>
                  <a:tab pos="1312863" algn="l"/>
                  <a:tab pos="1968500" algn="l"/>
                </a:tabLst>
              </a:pPr>
              <a:r>
                <a:rPr lang="fr-BE" b="1">
                  <a:solidFill>
                    <a:srgbClr val="000000"/>
                  </a:solidFill>
                  <a:latin typeface="Calibri" pitchFamily="34" charset="0"/>
                </a:rPr>
                <a:t>Characterisation of isolated </a:t>
              </a:r>
            </a:p>
            <a:p>
              <a:pPr algn="ctr">
                <a:tabLst>
                  <a:tab pos="655638" algn="l"/>
                  <a:tab pos="1312863" algn="l"/>
                  <a:tab pos="1968500" algn="l"/>
                </a:tabLst>
              </a:pPr>
              <a:r>
                <a:rPr lang="fr-BE" b="1">
                  <a:solidFill>
                    <a:srgbClr val="000000"/>
                  </a:solidFill>
                  <a:latin typeface="Calibri" pitchFamily="34" charset="0"/>
                </a:rPr>
                <a:t>strains</a:t>
              </a:r>
            </a:p>
          </p:txBody>
        </p:sp>
      </p:grpSp>
      <p:pic>
        <p:nvPicPr>
          <p:cNvPr id="27659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938" y="1109663"/>
            <a:ext cx="1897062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2286000" y="776288"/>
            <a:ext cx="6858000" cy="5130800"/>
            <a:chOff x="1440" y="489"/>
            <a:chExt cx="4320" cy="3232"/>
          </a:xfrm>
        </p:grpSpPr>
        <p:sp>
          <p:nvSpPr>
            <p:cNvPr id="27649" name="Text Box 1"/>
            <p:cNvSpPr txBox="1">
              <a:spLocks noChangeArrowheads="1"/>
            </p:cNvSpPr>
            <p:nvPr/>
          </p:nvSpPr>
          <p:spPr bwMode="auto">
            <a:xfrm>
              <a:off x="2925" y="3105"/>
              <a:ext cx="2468" cy="6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2945" tIns="42452" rIns="82945" bIns="42452" anchor="b"/>
            <a:lstStyle/>
            <a:p>
              <a:pPr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</a:pPr>
              <a:r>
                <a:rPr lang="en-US" i="1">
                  <a:solidFill>
                    <a:srgbClr val="3B39B4"/>
                  </a:solidFill>
                  <a:latin typeface="Bookman Old Style" pitchFamily="18" charset="0"/>
                </a:rPr>
                <a:t>Leptolyngbya</a:t>
              </a:r>
              <a:r>
                <a:rPr lang="en-US">
                  <a:solidFill>
                    <a:srgbClr val="3B39B4"/>
                  </a:solidFill>
                  <a:latin typeface="Bookman Old Style" pitchFamily="18" charset="0"/>
                </a:rPr>
                <a:t> molecular diversity</a:t>
              </a:r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498" y="1665"/>
              <a:ext cx="2262" cy="1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7654" name="AutoShape 14"/>
            <p:cNvCxnSpPr>
              <a:cxnSpLocks noChangeShapeType="1"/>
              <a:endCxn id="27655" idx="1"/>
            </p:cNvCxnSpPr>
            <p:nvPr/>
          </p:nvCxnSpPr>
          <p:spPr bwMode="auto">
            <a:xfrm flipV="1">
              <a:off x="1440" y="603"/>
              <a:ext cx="1215" cy="620"/>
            </a:xfrm>
            <a:prstGeom prst="straightConnector1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7655" name="Text Box 15"/>
            <p:cNvSpPr txBox="1">
              <a:spLocks noChangeArrowheads="1"/>
            </p:cNvSpPr>
            <p:nvPr/>
          </p:nvSpPr>
          <p:spPr bwMode="auto">
            <a:xfrm>
              <a:off x="2655" y="489"/>
              <a:ext cx="2368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2452" rIns="81639" bIns="42452">
              <a:spAutoFit/>
            </a:bodyPr>
            <a:lstStyle/>
            <a:p>
              <a:pPr algn="ctr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</a:pPr>
              <a:r>
                <a:rPr lang="fr-BE" b="1">
                  <a:solidFill>
                    <a:srgbClr val="000000"/>
                  </a:solidFill>
                  <a:latin typeface="Calibri" pitchFamily="34" charset="0"/>
                </a:rPr>
                <a:t>Characterisation of the community  </a:t>
              </a:r>
            </a:p>
          </p:txBody>
        </p:sp>
        <p:grpSp>
          <p:nvGrpSpPr>
            <p:cNvPr id="27658" name="Group 18"/>
            <p:cNvGrpSpPr>
              <a:grpSpLocks/>
            </p:cNvGrpSpPr>
            <p:nvPr/>
          </p:nvGrpSpPr>
          <p:grpSpPr bwMode="auto">
            <a:xfrm>
              <a:off x="2295" y="709"/>
              <a:ext cx="3020" cy="911"/>
              <a:chOff x="3011" y="781"/>
              <a:chExt cx="2848" cy="791"/>
            </a:xfrm>
          </p:grpSpPr>
          <p:pic>
            <p:nvPicPr>
              <p:cNvPr id="27663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 l="23158" b="10156"/>
              <a:stretch>
                <a:fillRect/>
              </a:stretch>
            </p:blipFill>
            <p:spPr bwMode="auto">
              <a:xfrm>
                <a:off x="3011" y="781"/>
                <a:ext cx="914" cy="7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7664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 l="23148" t="7816"/>
              <a:stretch>
                <a:fillRect/>
              </a:stretch>
            </p:blipFill>
            <p:spPr bwMode="auto">
              <a:xfrm>
                <a:off x="3898" y="781"/>
                <a:ext cx="891" cy="7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7665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791" y="781"/>
                <a:ext cx="1069" cy="7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27660" name="Groupe 25"/>
            <p:cNvGrpSpPr>
              <a:grpSpLocks/>
            </p:cNvGrpSpPr>
            <p:nvPr/>
          </p:nvGrpSpPr>
          <p:grpSpPr bwMode="auto">
            <a:xfrm>
              <a:off x="2431" y="1687"/>
              <a:ext cx="1008" cy="1606"/>
              <a:chOff x="3859200" y="2678680"/>
              <a:chExt cx="1599622" cy="2548412"/>
            </a:xfrm>
          </p:grpSpPr>
          <p:pic>
            <p:nvPicPr>
              <p:cNvPr id="2766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859200" y="2678680"/>
                <a:ext cx="1599622" cy="21790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7662" name="ZoneTexte 24"/>
              <p:cNvSpPr txBox="1">
                <a:spLocks noChangeArrowheads="1"/>
              </p:cNvSpPr>
              <p:nvPr/>
            </p:nvSpPr>
            <p:spPr bwMode="auto">
              <a:xfrm>
                <a:off x="4214810" y="4857760"/>
                <a:ext cx="10715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BE">
                    <a:latin typeface="Calibri" pitchFamily="34" charset="0"/>
                  </a:rPr>
                  <a:t>DGGE gel</a:t>
                </a:r>
                <a:endParaRPr lang="fr-FR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e 1"/>
          <p:cNvGrpSpPr>
            <a:grpSpLocks/>
          </p:cNvGrpSpPr>
          <p:nvPr/>
        </p:nvGrpSpPr>
        <p:grpSpPr bwMode="auto">
          <a:xfrm>
            <a:off x="428625" y="0"/>
            <a:ext cx="8143875" cy="6858000"/>
            <a:chOff x="-475308" y="0"/>
            <a:chExt cx="7740746" cy="9144000"/>
          </a:xfrm>
        </p:grpSpPr>
        <p:grpSp>
          <p:nvGrpSpPr>
            <p:cNvPr id="8196" name="Groupe 7"/>
            <p:cNvGrpSpPr>
              <a:grpSpLocks/>
            </p:cNvGrpSpPr>
            <p:nvPr/>
          </p:nvGrpSpPr>
          <p:grpSpPr bwMode="auto">
            <a:xfrm>
              <a:off x="0" y="2643188"/>
              <a:ext cx="6858000" cy="4714876"/>
              <a:chOff x="0" y="2571736"/>
              <a:chExt cx="6858000" cy="4714908"/>
            </a:xfrm>
          </p:grpSpPr>
          <p:pic>
            <p:nvPicPr>
              <p:cNvPr id="8203" name="Image 4" descr="Colcairnjaponais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571736"/>
                <a:ext cx="6858000" cy="2643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Image 5" descr="Nostoc_sp_S50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5214938"/>
                <a:ext cx="3762375" cy="2071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5" name="Image 6" descr="s16e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0438" y="5214938"/>
                <a:ext cx="3357562" cy="2071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97" name="ZoneTexte 5"/>
            <p:cNvSpPr txBox="1">
              <a:spLocks noChangeArrowheads="1"/>
            </p:cNvSpPr>
            <p:nvPr/>
          </p:nvSpPr>
          <p:spPr bwMode="auto">
            <a:xfrm>
              <a:off x="785814" y="428625"/>
              <a:ext cx="5500686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b="1">
                  <a:solidFill>
                    <a:srgbClr val="008000"/>
                  </a:solidFill>
                  <a:latin typeface="Calibri" pitchFamily="34" charset="0"/>
                </a:rPr>
                <a:t>C) A  BCCM collection of cyanobacterial strains from the Antarctic and Arctic </a:t>
              </a:r>
              <a:endParaRPr lang="fr-FR" b="1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8198" name="ZoneTexte 6"/>
            <p:cNvSpPr txBox="1">
              <a:spLocks noChangeArrowheads="1"/>
            </p:cNvSpPr>
            <p:nvPr/>
          </p:nvSpPr>
          <p:spPr bwMode="auto">
            <a:xfrm>
              <a:off x="-407407" y="1214439"/>
              <a:ext cx="7333339" cy="1436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600">
                  <a:latin typeface="Calibri" pitchFamily="34" charset="0"/>
                </a:rPr>
                <a:t>The Belgian Co-ordinated Collections of Micro-organisms has started an integration project for new collections, among which polar cyanobacteria (</a:t>
              </a:r>
              <a:r>
                <a:rPr lang="fr-BE" sz="1600">
                  <a:latin typeface="Calibri" pitchFamily="34" charset="0"/>
                  <a:hlinkClick r:id="rId6"/>
                </a:rPr>
                <a:t>http://bccm.belspo.be/projects/programme2005-2008/c30014/</a:t>
              </a:r>
              <a:r>
                <a:rPr lang="fr-BE" sz="1600">
                  <a:latin typeface="Calibri" pitchFamily="34" charset="0"/>
                </a:rPr>
                <a:t>).  125 unicyanobacterial strains are now included (http://www.cip.ulg.ac.be/newsite/pages/collectioncyano.php).</a:t>
              </a:r>
              <a:endParaRPr lang="fr-FR" sz="1600">
                <a:latin typeface="Calibri" pitchFamily="34" charset="0"/>
              </a:endParaRPr>
            </a:p>
          </p:txBody>
        </p:sp>
        <p:sp>
          <p:nvSpPr>
            <p:cNvPr id="8199" name="ZoneTexte 8"/>
            <p:cNvSpPr txBox="1">
              <a:spLocks noChangeArrowheads="1"/>
            </p:cNvSpPr>
            <p:nvPr/>
          </p:nvSpPr>
          <p:spPr bwMode="auto">
            <a:xfrm>
              <a:off x="-475308" y="7429500"/>
              <a:ext cx="7740746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400">
                  <a:latin typeface="Calibri" pitchFamily="34" charset="0"/>
                </a:rPr>
                <a:t>Contact: Annick Wilmotte (</a:t>
              </a:r>
              <a:r>
                <a:rPr lang="fr-BE" sz="1400">
                  <a:latin typeface="Calibri" pitchFamily="34" charset="0"/>
                  <a:hlinkClick r:id="rId7"/>
                </a:rPr>
                <a:t>awilmotte@ulg.ac.be</a:t>
              </a:r>
              <a:r>
                <a:rPr lang="fr-BE" sz="1400">
                  <a:latin typeface="Calibri" pitchFamily="34" charset="0"/>
                </a:rPr>
                <a:t>) and Marine Renard (</a:t>
              </a:r>
              <a:r>
                <a:rPr lang="fr-BE" sz="1400">
                  <a:latin typeface="Calibri" pitchFamily="34" charset="0"/>
                  <a:hlinkClick r:id="rId8"/>
                </a:rPr>
                <a:t>mrenard@ulg.ac.be</a:t>
              </a:r>
              <a:r>
                <a:rPr lang="fr-BE" sz="1400">
                  <a:latin typeface="Calibri" pitchFamily="34" charset="0"/>
                </a:rPr>
                <a:t>), Centre for Protein Engineering, Institute of Chemistry B6, 4000 Liège, Belgium. Tel: 32 04 366 33 87, FAX: 32 4 366 33 64</a:t>
              </a:r>
              <a:endParaRPr lang="fr-FR" sz="1400">
                <a:latin typeface="Calibri" pitchFamily="34" charset="0"/>
              </a:endParaRPr>
            </a:p>
          </p:txBody>
        </p:sp>
        <p:pic>
          <p:nvPicPr>
            <p:cNvPr id="8200" name="Picture 137" descr="E:\Backupmove\BCCM\bccm_common_banner_top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8215313"/>
              <a:ext cx="6858000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6215063" y="8180388"/>
            <a:ext cx="642937" cy="963612"/>
          </p:xfrm>
          <a:graphic>
            <a:graphicData uri="http://schemas.openxmlformats.org/presentationml/2006/ole">
              <p:oleObj spid="_x0000_s8194" name="Document" r:id="rId10" imgW="965880" imgH="1028880" progId="Word.Document.8">
                <p:embed/>
              </p:oleObj>
            </a:graphicData>
          </a:graphic>
        </p:graphicFrame>
        <p:pic>
          <p:nvPicPr>
            <p:cNvPr id="8201" name="Picture 7" descr="C:\Documents and Settings\Arnaud Taton\Mes documents\Downloads\logo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382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24600" y="0"/>
              <a:ext cx="5334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669925" y="701675"/>
            <a:ext cx="586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41363" y="985838"/>
            <a:ext cx="709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8480425" y="4114800"/>
            <a:ext cx="206375" cy="2968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31750" name="Text Box 24"/>
          <p:cNvSpPr txBox="1">
            <a:spLocks noChangeArrowheads="1"/>
          </p:cNvSpPr>
          <p:nvPr/>
        </p:nvSpPr>
        <p:spPr bwMode="auto">
          <a:xfrm>
            <a:off x="428625" y="1500188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990033"/>
                </a:solidFill>
                <a:latin typeface="Calibri" pitchFamily="34" charset="0"/>
              </a:rPr>
              <a:t>1) Use of molecular ecology techniques to monitor the consortia of Clostridia producing H</a:t>
            </a:r>
            <a:r>
              <a:rPr lang="fr-FR" sz="2000" b="1" baseline="-25000">
                <a:solidFill>
                  <a:srgbClr val="990033"/>
                </a:solidFill>
                <a:latin typeface="Calibri" pitchFamily="34" charset="0"/>
              </a:rPr>
              <a:t>2</a:t>
            </a:r>
            <a:r>
              <a:rPr lang="fr-FR" sz="2000" b="1">
                <a:solidFill>
                  <a:srgbClr val="990033"/>
                </a:solidFill>
                <a:latin typeface="Calibri" pitchFamily="34" charset="0"/>
              </a:rPr>
              <a:t>, and their activities in the bioreactors</a:t>
            </a:r>
          </a:p>
        </p:txBody>
      </p:sp>
      <p:sp>
        <p:nvSpPr>
          <p:cNvPr id="31751" name="Text Box 25"/>
          <p:cNvSpPr txBox="1">
            <a:spLocks noChangeArrowheads="1"/>
          </p:cNvSpPr>
          <p:nvPr/>
        </p:nvSpPr>
        <p:spPr bwMode="auto">
          <a:xfrm>
            <a:off x="762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500063" y="4286250"/>
            <a:ext cx="8286750" cy="2438400"/>
            <a:chOff x="315" y="2700"/>
            <a:chExt cx="5220" cy="1536"/>
          </a:xfrm>
        </p:grpSpPr>
        <p:sp>
          <p:nvSpPr>
            <p:cNvPr id="31754" name="Text Box 24"/>
            <p:cNvSpPr txBox="1">
              <a:spLocks noChangeArrowheads="1"/>
            </p:cNvSpPr>
            <p:nvPr/>
          </p:nvSpPr>
          <p:spPr bwMode="auto">
            <a:xfrm>
              <a:off x="360" y="2700"/>
              <a:ext cx="51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000" b="1">
                  <a:solidFill>
                    <a:srgbClr val="990033"/>
                  </a:solidFill>
                  <a:latin typeface="Calibri" pitchFamily="34" charset="0"/>
                </a:rPr>
                <a:t>2) Study of the metabolic activity of the strains and expression of the different hydrogenases found by bioinformatic study of genomes </a:t>
              </a:r>
            </a:p>
          </p:txBody>
        </p:sp>
        <p:graphicFrame>
          <p:nvGraphicFramePr>
            <p:cNvPr id="19" name="Graphique 18"/>
            <p:cNvGraphicFramePr/>
            <p:nvPr/>
          </p:nvGraphicFramePr>
          <p:xfrm>
            <a:off x="2385" y="3150"/>
            <a:ext cx="2655" cy="1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756" name="ZoneTexte 19"/>
            <p:cNvSpPr txBox="1">
              <a:spLocks noChangeArrowheads="1"/>
            </p:cNvSpPr>
            <p:nvPr/>
          </p:nvSpPr>
          <p:spPr bwMode="auto">
            <a:xfrm>
              <a:off x="315" y="3465"/>
              <a:ext cx="207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600">
                  <a:latin typeface="Calibri" pitchFamily="34" charset="0"/>
                </a:rPr>
                <a:t>Quantification of mRNA from the hydrogenases of two strains</a:t>
              </a:r>
              <a:endParaRPr lang="fr-FR" sz="1600">
                <a:latin typeface="Calibri" pitchFamily="34" charset="0"/>
              </a:endParaRPr>
            </a:p>
          </p:txBody>
        </p:sp>
      </p:grp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571500" y="1928813"/>
            <a:ext cx="8291513" cy="2289175"/>
            <a:chOff x="360" y="1215"/>
            <a:chExt cx="5223" cy="1442"/>
          </a:xfrm>
        </p:grpSpPr>
        <p:pic>
          <p:nvPicPr>
            <p:cNvPr id="31749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5" y="1215"/>
              <a:ext cx="4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63" name="Group 19"/>
            <p:cNvGrpSpPr>
              <a:grpSpLocks/>
            </p:cNvGrpSpPr>
            <p:nvPr/>
          </p:nvGrpSpPr>
          <p:grpSpPr bwMode="auto">
            <a:xfrm>
              <a:off x="360" y="1485"/>
              <a:ext cx="5223" cy="1172"/>
              <a:chOff x="360" y="1485"/>
              <a:chExt cx="5223" cy="1172"/>
            </a:xfrm>
          </p:grpSpPr>
          <p:sp>
            <p:nvSpPr>
              <p:cNvPr id="31748" name="Text Box 17"/>
              <p:cNvSpPr txBox="1">
                <a:spLocks noChangeArrowheads="1"/>
              </p:cNvSpPr>
              <p:nvPr/>
            </p:nvSpPr>
            <p:spPr bwMode="auto">
              <a:xfrm>
                <a:off x="360" y="1665"/>
                <a:ext cx="489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0000"/>
                    </a:solidFill>
                    <a:cs typeface="Arial" charset="0"/>
                  </a:rPr>
                  <a:t>FISH (Fluorescent In Situ Hybridisation)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0000"/>
                    </a:solidFill>
                    <a:cs typeface="Times New Roman" pitchFamily="18" charset="0"/>
                  </a:rPr>
                  <a:t>Q RT-PCR (Quantitative PCR Real-Time) </a:t>
                </a:r>
              </a:p>
            </p:txBody>
          </p:sp>
          <p:graphicFrame>
            <p:nvGraphicFramePr>
              <p:cNvPr id="17" name="Graphique 16"/>
              <p:cNvGraphicFramePr/>
              <p:nvPr/>
            </p:nvGraphicFramePr>
            <p:xfrm>
              <a:off x="3330" y="1575"/>
              <a:ext cx="2250" cy="10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1759" name="Rectangle 22"/>
              <p:cNvSpPr>
                <a:spLocks noChangeArrowheads="1"/>
              </p:cNvSpPr>
              <p:nvPr/>
            </p:nvSpPr>
            <p:spPr bwMode="auto">
              <a:xfrm>
                <a:off x="360" y="1485"/>
                <a:ext cx="82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BE" b="1">
                    <a:solidFill>
                      <a:srgbClr val="006600"/>
                    </a:solidFill>
                    <a:latin typeface="Calibri" pitchFamily="34" charset="0"/>
                  </a:rPr>
                  <a:t>Techniques</a:t>
                </a:r>
                <a:r>
                  <a:rPr lang="fr-BE">
                    <a:solidFill>
                      <a:srgbClr val="006600"/>
                    </a:solidFill>
                    <a:latin typeface="Calibri" pitchFamily="34" charset="0"/>
                  </a:rPr>
                  <a:t>:</a:t>
                </a:r>
                <a:endParaRPr lang="fr-FR">
                  <a:latin typeface="Calibri" pitchFamily="34" charset="0"/>
                </a:endParaRPr>
              </a:p>
            </p:txBody>
          </p:sp>
        </p:grpSp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0" y="0"/>
            <a:ext cx="9001125" cy="1500188"/>
            <a:chOff x="0" y="0"/>
            <a:chExt cx="5670" cy="945"/>
          </a:xfrm>
        </p:grpSpPr>
        <p:pic>
          <p:nvPicPr>
            <p:cNvPr id="31752" name="Picture 2" descr="C:\Documents and Settings\Magda\Pulpit\Micro H2\logo prov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5" y="540"/>
              <a:ext cx="122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53" descr="logo_cfw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5" y="405"/>
              <a:ext cx="47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388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40" y="0"/>
              <a:ext cx="5130" cy="5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romanUcPeriod" startAt="4"/>
                <a:defRPr/>
              </a:pPr>
              <a:r>
                <a:rPr lang="fr-FR" sz="2400" b="1" dirty="0" err="1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Molecular</a:t>
              </a:r>
              <a:r>
                <a:rPr lang="fr-FR" sz="24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ecology</a:t>
              </a:r>
              <a:r>
                <a:rPr lang="fr-FR" sz="24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of </a:t>
              </a:r>
              <a:r>
                <a:rPr lang="fr-FR" sz="2400" b="1" dirty="0" err="1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Hydrogen</a:t>
              </a:r>
              <a:r>
                <a:rPr lang="fr-FR" sz="24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production by </a:t>
              </a:r>
              <a:r>
                <a:rPr lang="fr-FR" sz="2400" b="1" dirty="0" err="1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Clostridia</a:t>
              </a:r>
              <a:endParaRPr lang="fr-FR" sz="2400" b="1" dirty="0">
                <a:solidFill>
                  <a:srgbClr val="0070C0"/>
                </a:solidFill>
                <a:latin typeface="+mj-lt"/>
                <a:cs typeface="Times New Roman" pitchFamily="18" charset="0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4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fr-BE" sz="24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fr-FR" b="1" dirty="0">
                  <a:solidFill>
                    <a:srgbClr val="0070C0"/>
                  </a:solidFill>
                  <a:latin typeface="Helvetica" pitchFamily="34" charset="0"/>
                  <a:cs typeface="Times New Roman" pitchFamily="18" charset="0"/>
                </a:rPr>
                <a:t>COLLABORATION Centre Wallon Biotechnologie Industrielle)</a:t>
              </a:r>
              <a:r>
                <a:rPr lang="fr-FR" b="1" dirty="0">
                  <a:solidFill>
                    <a:srgbClr val="0070C0"/>
                  </a:solidFill>
                  <a:latin typeface="Helvetica" pitchFamily="34" charset="0"/>
                </a:rPr>
                <a:t> </a:t>
              </a:r>
              <a:endParaRPr lang="fr-FR" dirty="0">
                <a:solidFill>
                  <a:srgbClr val="0070C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3"/>
          <p:cNvSpPr txBox="1">
            <a:spLocks noChangeArrowheads="1"/>
          </p:cNvSpPr>
          <p:nvPr/>
        </p:nvSpPr>
        <p:spPr bwMode="auto">
          <a:xfrm>
            <a:off x="571500" y="4286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800" b="1">
                <a:solidFill>
                  <a:srgbClr val="C00000"/>
                </a:solidFill>
                <a:latin typeface="Calibri" pitchFamily="34" charset="0"/>
              </a:rPr>
              <a:t>Molecular taxonomy and evolution of cyanobacteria</a:t>
            </a:r>
            <a:endParaRPr lang="fr-FR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2" name="Espace réservé du contenu 7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61963"/>
          </a:xfr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fr-BE" sz="2400" b="1" smtClean="0">
                <a:solidFill>
                  <a:srgbClr val="0070C0"/>
                </a:solidFill>
              </a:rPr>
              <a:t>I. The Centre for Protein Engineering</a:t>
            </a:r>
            <a:endParaRPr lang="fr-FR" sz="2400" b="1" smtClean="0">
              <a:solidFill>
                <a:srgbClr val="0070C0"/>
              </a:solidFill>
            </a:endParaRPr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428625" y="1857375"/>
            <a:ext cx="900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>
                <a:solidFill>
                  <a:srgbClr val="0070C0"/>
                </a:solidFill>
                <a:latin typeface="Calibri" pitchFamily="34" charset="0"/>
              </a:rPr>
              <a:t>II. Earlier collaborations with SCK.CEN</a:t>
            </a:r>
            <a:endParaRPr lang="fr-FR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428625" y="3143250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>
                <a:solidFill>
                  <a:srgbClr val="0070C0"/>
                </a:solidFill>
                <a:latin typeface="Calibri" pitchFamily="34" charset="0"/>
              </a:rPr>
              <a:t>III. Molecular diversity of cyanobacteria in diverse environments</a:t>
            </a:r>
            <a:endParaRPr lang="fr-BE" sz="24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214438" y="2286000"/>
            <a:ext cx="714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 u="sng">
                <a:solidFill>
                  <a:srgbClr val="008000"/>
                </a:solidFill>
                <a:latin typeface="Calibri" pitchFamily="34" charset="0"/>
              </a:rPr>
              <a:t>A) Basis: Long-term interest for the diversity of the genus </a:t>
            </a:r>
            <a:r>
              <a:rPr lang="fr-BE" b="1" i="1" u="sng">
                <a:solidFill>
                  <a:srgbClr val="008000"/>
                </a:solidFill>
                <a:latin typeface="Calibri" pitchFamily="34" charset="0"/>
              </a:rPr>
              <a:t>Arthrospira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1214438" y="2643188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b="1" u="sng">
                <a:solidFill>
                  <a:srgbClr val="008000"/>
                </a:solidFill>
                <a:latin typeface="Calibri" pitchFamily="34" charset="0"/>
              </a:rPr>
              <a:t>B) Collaborations</a:t>
            </a:r>
            <a:r>
              <a:rPr lang="fr-BE" u="sng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fr-BE" b="1" u="sng">
                <a:solidFill>
                  <a:srgbClr val="008000"/>
                </a:solidFill>
                <a:latin typeface="Calibri" pitchFamily="34" charset="0"/>
              </a:rPr>
              <a:t>with SCK.CEN about </a:t>
            </a:r>
            <a:r>
              <a:rPr lang="fr-BE" b="1" i="1" u="sng">
                <a:solidFill>
                  <a:srgbClr val="008000"/>
                </a:solidFill>
                <a:latin typeface="Calibri" pitchFamily="34" charset="0"/>
              </a:rPr>
              <a:t>MELiSSA</a:t>
            </a:r>
          </a:p>
        </p:txBody>
      </p:sp>
      <p:sp>
        <p:nvSpPr>
          <p:cNvPr id="15367" name="ZoneTexte 12"/>
          <p:cNvSpPr txBox="1">
            <a:spLocks noChangeArrowheads="1"/>
          </p:cNvSpPr>
          <p:nvPr/>
        </p:nvSpPr>
        <p:spPr bwMode="auto">
          <a:xfrm>
            <a:off x="1285875" y="3643313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solidFill>
                  <a:srgbClr val="008000"/>
                </a:solidFill>
                <a:latin typeface="Calibri" pitchFamily="34" charset="0"/>
              </a:rPr>
              <a:t>A) B-BLOOMS: toxic cyanobacterial blooms in Belgium</a:t>
            </a:r>
            <a:endParaRPr lang="fr-FR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5368" name="Rectangle 1037"/>
          <p:cNvSpPr>
            <a:spLocks noChangeArrowheads="1"/>
          </p:cNvSpPr>
          <p:nvPr/>
        </p:nvSpPr>
        <p:spPr bwMode="auto">
          <a:xfrm>
            <a:off x="1285875" y="4000500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B) Discovery of the genotypic diversity of the cyanobacteria in the region of the New Belgian Antarctic Research Station ‘Princess Elisabeth’</a:t>
            </a:r>
            <a:endParaRPr lang="fr-FR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1071563" y="4643438"/>
            <a:ext cx="750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>
                <a:solidFill>
                  <a:srgbClr val="008000"/>
                </a:solidFill>
                <a:latin typeface="Calibri" pitchFamily="34" charset="0"/>
              </a:rPr>
              <a:t>C) BCCM collection of cyanobacterial strains from the Antarctic and Arctic </a:t>
            </a:r>
            <a:endParaRPr lang="fr-FR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63" y="5143500"/>
            <a:ext cx="8143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 </a:t>
            </a:r>
            <a:r>
              <a:rPr lang="fr-FR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Molecular</a:t>
            </a:r>
            <a:r>
              <a:rPr lang="fr-FR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ecology</a:t>
            </a:r>
            <a:r>
              <a:rPr lang="fr-FR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of </a:t>
            </a:r>
            <a:r>
              <a:rPr lang="fr-FR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Hydrogen</a:t>
            </a:r>
            <a:r>
              <a:rPr lang="fr-FR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production by </a:t>
            </a:r>
            <a:r>
              <a:rPr lang="fr-FR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Clostridia</a:t>
            </a:r>
            <a:endParaRPr lang="fr-FR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4"/>
          <p:cNvSpPr txBox="1">
            <a:spLocks noChangeArrowheads="1"/>
          </p:cNvSpPr>
          <p:nvPr/>
        </p:nvSpPr>
        <p:spPr bwMode="auto">
          <a:xfrm>
            <a:off x="3924300" y="765175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http://www.cip.ulg.ac.be/</a:t>
            </a:r>
          </a:p>
        </p:txBody>
      </p:sp>
      <p:grpSp>
        <p:nvGrpSpPr>
          <p:cNvPr id="18434" name="Groupe 7"/>
          <p:cNvGrpSpPr>
            <a:grpSpLocks/>
          </p:cNvGrpSpPr>
          <p:nvPr/>
        </p:nvGrpSpPr>
        <p:grpSpPr bwMode="auto">
          <a:xfrm>
            <a:off x="755650" y="1125538"/>
            <a:ext cx="7173913" cy="5581650"/>
            <a:chOff x="785786" y="1071546"/>
            <a:chExt cx="7173281" cy="5776354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2"/>
            <a:srcRect t="13841" r="1476" b="5998"/>
            <a:stretch>
              <a:fillRect/>
            </a:stretch>
          </p:blipFill>
          <p:spPr bwMode="auto">
            <a:xfrm>
              <a:off x="928662" y="1071546"/>
              <a:ext cx="7030405" cy="4576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3"/>
            <a:srcRect t="69205" r="7751" b="9689"/>
            <a:stretch>
              <a:fillRect/>
            </a:stretch>
          </p:blipFill>
          <p:spPr bwMode="auto">
            <a:xfrm>
              <a:off x="785786" y="5535900"/>
              <a:ext cx="7168433" cy="13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Ellipse 8"/>
          <p:cNvSpPr/>
          <p:nvPr/>
        </p:nvSpPr>
        <p:spPr>
          <a:xfrm>
            <a:off x="1979613" y="4510088"/>
            <a:ext cx="1000125" cy="21431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9" name="Espace réservé du contenu 7"/>
          <p:cNvSpPr>
            <a:spLocks/>
          </p:cNvSpPr>
          <p:nvPr/>
        </p:nvSpPr>
        <p:spPr bwMode="auto">
          <a:xfrm>
            <a:off x="468313" y="260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BE" sz="2400" b="1">
                <a:solidFill>
                  <a:srgbClr val="0070C0"/>
                </a:solidFill>
                <a:latin typeface="Calibri" pitchFamily="34" charset="0"/>
              </a:rPr>
              <a:t>I. The Centre for Protein Engineering</a:t>
            </a:r>
            <a:endParaRPr lang="fr-FR" sz="24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3"/>
          <p:cNvSpPr txBox="1">
            <a:spLocks noChangeArrowheads="1"/>
          </p:cNvSpPr>
          <p:nvPr/>
        </p:nvSpPr>
        <p:spPr bwMode="auto">
          <a:xfrm>
            <a:off x="642938" y="4286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800" b="1">
                <a:solidFill>
                  <a:srgbClr val="0070C0"/>
                </a:solidFill>
                <a:latin typeface="Calibri" pitchFamily="34" charset="0"/>
              </a:rPr>
              <a:t>II. Earlier collaborations with SCK.CEN</a:t>
            </a:r>
            <a:endParaRPr lang="fr-FR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458" name="ZoneTexte 4"/>
          <p:cNvSpPr txBox="1">
            <a:spLocks noChangeArrowheads="1"/>
          </p:cNvSpPr>
          <p:nvPr/>
        </p:nvSpPr>
        <p:spPr bwMode="auto">
          <a:xfrm>
            <a:off x="214313" y="1143000"/>
            <a:ext cx="89296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 u="sng">
                <a:solidFill>
                  <a:srgbClr val="008000"/>
                </a:solidFill>
                <a:latin typeface="Calibri" pitchFamily="34" charset="0"/>
              </a:rPr>
              <a:t>A) Basis: Long-term interest for the diversity of the genus </a:t>
            </a:r>
            <a:r>
              <a:rPr lang="fr-BE" sz="2400" b="1" i="1" u="sng">
                <a:solidFill>
                  <a:srgbClr val="008000"/>
                </a:solidFill>
                <a:latin typeface="Calibri" pitchFamily="34" charset="0"/>
              </a:rPr>
              <a:t>Arthrospira</a:t>
            </a:r>
          </a:p>
          <a:p>
            <a:r>
              <a:rPr lang="fr-BE">
                <a:latin typeface="Calibri" pitchFamily="34" charset="0"/>
              </a:rPr>
              <a:t>1) The first paper proving that the genera </a:t>
            </a:r>
            <a:r>
              <a:rPr lang="fr-BE" i="1">
                <a:latin typeface="Calibri" pitchFamily="34" charset="0"/>
              </a:rPr>
              <a:t>Spirulina</a:t>
            </a:r>
            <a:r>
              <a:rPr lang="fr-BE">
                <a:latin typeface="Calibri" pitchFamily="34" charset="0"/>
              </a:rPr>
              <a:t> and </a:t>
            </a:r>
            <a:r>
              <a:rPr lang="fr-BE" i="1">
                <a:latin typeface="Calibri" pitchFamily="34" charset="0"/>
              </a:rPr>
              <a:t>Arthrospira</a:t>
            </a:r>
            <a:r>
              <a:rPr lang="fr-BE">
                <a:latin typeface="Calibri" pitchFamily="34" charset="0"/>
              </a:rPr>
              <a:t> are different , on the basis of their 16S rRNA</a:t>
            </a:r>
          </a:p>
          <a:p>
            <a:r>
              <a:rPr lang="fr-BE">
                <a:latin typeface="Calibri" pitchFamily="34" charset="0"/>
              </a:rPr>
              <a:t>2) two papers dealing with the diversity of 54 strains from 4 continents, based on a molecular taxonomy marker (ITS, spacer between the genes coding for 16S and 23S rRNA). The ITS was surprinsingly conserved, even for strains of different geographic origins.</a:t>
            </a:r>
            <a:endParaRPr lang="fr-FR">
              <a:latin typeface="Calibri" pitchFamily="34" charset="0"/>
            </a:endParaRPr>
          </a:p>
        </p:txBody>
      </p:sp>
      <p:pic>
        <p:nvPicPr>
          <p:cNvPr id="19459" name="Picture 2" descr="fig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00438"/>
            <a:ext cx="4562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13_PCC8005_4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643313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ZoneTexte 7"/>
          <p:cNvSpPr txBox="1">
            <a:spLocks noChangeArrowheads="1"/>
          </p:cNvSpPr>
          <p:nvPr/>
        </p:nvSpPr>
        <p:spPr bwMode="auto">
          <a:xfrm>
            <a:off x="5857875" y="5857875"/>
            <a:ext cx="2500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Strain PCC 8005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19462" name="ZoneTexte 8"/>
          <p:cNvSpPr txBox="1">
            <a:spLocks noChangeArrowheads="1"/>
          </p:cNvSpPr>
          <p:nvPr/>
        </p:nvSpPr>
        <p:spPr bwMode="auto">
          <a:xfrm>
            <a:off x="214313" y="585787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ITS-tree of 16 representative </a:t>
            </a:r>
            <a:r>
              <a:rPr lang="fr-BE" sz="1600" i="1">
                <a:latin typeface="Calibri" pitchFamily="34" charset="0"/>
              </a:rPr>
              <a:t>Arthrospira</a:t>
            </a:r>
            <a:r>
              <a:rPr lang="fr-BE" sz="1600">
                <a:latin typeface="Calibri" pitchFamily="34" charset="0"/>
              </a:rPr>
              <a:t> strains and old dried samples (up to 40 years old)</a:t>
            </a:r>
            <a:endParaRPr lang="fr-FR" sz="1600">
              <a:latin typeface="Calibri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928938" y="5143500"/>
            <a:ext cx="3000375" cy="1588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8963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1357313" y="142875"/>
            <a:ext cx="614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400" b="1" u="sng">
                <a:solidFill>
                  <a:srgbClr val="008000"/>
                </a:solidFill>
                <a:latin typeface="Calibri" pitchFamily="34" charset="0"/>
              </a:rPr>
              <a:t>B) Collaborations with SCK.CEN about </a:t>
            </a:r>
            <a:r>
              <a:rPr lang="fr-BE" sz="2400" b="1" i="1" u="sng">
                <a:solidFill>
                  <a:srgbClr val="008000"/>
                </a:solidFill>
                <a:latin typeface="Calibri" pitchFamily="34" charset="0"/>
              </a:rPr>
              <a:t>MELiSSA</a:t>
            </a:r>
          </a:p>
        </p:txBody>
      </p:sp>
      <p:grpSp>
        <p:nvGrpSpPr>
          <p:cNvPr id="20482" name="Groupe 6"/>
          <p:cNvGrpSpPr>
            <a:grpSpLocks/>
          </p:cNvGrpSpPr>
          <p:nvPr/>
        </p:nvGrpSpPr>
        <p:grpSpPr bwMode="auto">
          <a:xfrm>
            <a:off x="4429125" y="4071938"/>
            <a:ext cx="4032250" cy="2522537"/>
            <a:chOff x="2071670" y="1744844"/>
            <a:chExt cx="4032549" cy="2522776"/>
          </a:xfrm>
        </p:grpSpPr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2"/>
            <a:srcRect l="32111" t="23991" r="30635" b="45676"/>
            <a:stretch>
              <a:fillRect/>
            </a:stretch>
          </p:blipFill>
          <p:spPr bwMode="auto">
            <a:xfrm>
              <a:off x="2071670" y="1744844"/>
              <a:ext cx="4032549" cy="220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ZoneTexte 5"/>
            <p:cNvSpPr txBox="1">
              <a:spLocks noChangeArrowheads="1"/>
            </p:cNvSpPr>
            <p:nvPr/>
          </p:nvSpPr>
          <p:spPr bwMode="auto">
            <a:xfrm>
              <a:off x="2857488" y="3929066"/>
              <a:ext cx="27860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600">
                  <a:latin typeface="Calibri" pitchFamily="34" charset="0"/>
                </a:rPr>
                <a:t>MELiSSA Annual report 2004</a:t>
              </a:r>
              <a:endParaRPr lang="fr-FR" sz="1600">
                <a:latin typeface="Calibri" pitchFamily="34" charset="0"/>
              </a:endParaRPr>
            </a:p>
          </p:txBody>
        </p:sp>
      </p:grpSp>
      <p:grpSp>
        <p:nvGrpSpPr>
          <p:cNvPr id="20483" name="Groupe 10"/>
          <p:cNvGrpSpPr>
            <a:grpSpLocks/>
          </p:cNvGrpSpPr>
          <p:nvPr/>
        </p:nvGrpSpPr>
        <p:grpSpPr bwMode="auto">
          <a:xfrm>
            <a:off x="285750" y="4429125"/>
            <a:ext cx="3857625" cy="2052638"/>
            <a:chOff x="357158" y="2500306"/>
            <a:chExt cx="3857652" cy="2053066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3"/>
            <a:srcRect l="22884" t="23991" r="15501" b="37370"/>
            <a:stretch>
              <a:fillRect/>
            </a:stretch>
          </p:blipFill>
          <p:spPr bwMode="auto">
            <a:xfrm>
              <a:off x="357158" y="2500306"/>
              <a:ext cx="3857652" cy="171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ZoneTexte 8"/>
            <p:cNvSpPr txBox="1">
              <a:spLocks noChangeArrowheads="1"/>
            </p:cNvSpPr>
            <p:nvPr/>
          </p:nvSpPr>
          <p:spPr bwMode="auto">
            <a:xfrm>
              <a:off x="785786" y="4214818"/>
              <a:ext cx="29289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600">
                  <a:latin typeface="Calibri" pitchFamily="34" charset="0"/>
                </a:rPr>
                <a:t>MELiSSA Annual report 2003</a:t>
              </a:r>
              <a:endParaRPr lang="fr-FR" sz="1600">
                <a:latin typeface="Calibri" pitchFamily="34" charset="0"/>
              </a:endParaRPr>
            </a:p>
          </p:txBody>
        </p:sp>
      </p:grpSp>
      <p:sp>
        <p:nvSpPr>
          <p:cNvPr id="20484" name="ZoneTexte 9"/>
          <p:cNvSpPr txBox="1">
            <a:spLocks noChangeArrowheads="1"/>
          </p:cNvSpPr>
          <p:nvPr/>
        </p:nvSpPr>
        <p:spPr bwMode="auto">
          <a:xfrm>
            <a:off x="1071563" y="1285875"/>
            <a:ext cx="72151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BE">
                <a:solidFill>
                  <a:srgbClr val="008000"/>
                </a:solidFill>
                <a:latin typeface="Calibri" pitchFamily="34" charset="0"/>
              </a:rPr>
              <a:t> 2002-4: MELGEN1  </a:t>
            </a:r>
          </a:p>
          <a:p>
            <a:pPr lvl="1"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Genetic stability of strain PCC8005, fingerprinting with AFLP, ‘Genome Watch’</a:t>
            </a:r>
          </a:p>
          <a:p>
            <a:pPr lvl="1"/>
            <a:endParaRPr lang="fr-BE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fr-BE">
                <a:solidFill>
                  <a:srgbClr val="008000"/>
                </a:solidFill>
                <a:latin typeface="Calibri" pitchFamily="34" charset="0"/>
              </a:rPr>
              <a:t> 2005-9: AWM fellowship to Nicolas Morin</a:t>
            </a:r>
          </a:p>
          <a:p>
            <a:pPr lvl="1"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Genome of </a:t>
            </a:r>
            <a:r>
              <a:rPr lang="fr-BE" i="1">
                <a:latin typeface="Calibri" pitchFamily="34" charset="0"/>
              </a:rPr>
              <a:t>Arthrospira</a:t>
            </a:r>
            <a:r>
              <a:rPr lang="fr-BE">
                <a:latin typeface="Calibri" pitchFamily="34" charset="0"/>
              </a:rPr>
              <a:t> PCC8005 and effects of space-related stress</a:t>
            </a:r>
          </a:p>
          <a:p>
            <a:pPr lvl="1"/>
            <a:endParaRPr lang="fr-BE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fr-BE">
                <a:solidFill>
                  <a:srgbClr val="008000"/>
                </a:solidFill>
                <a:latin typeface="Calibri" pitchFamily="34" charset="0"/>
              </a:rPr>
              <a:t> 2008-9: MELGEN2 </a:t>
            </a:r>
            <a:r>
              <a:rPr lang="fr-BE">
                <a:latin typeface="Calibri" pitchFamily="34" charset="0"/>
              </a:rPr>
              <a:t>(1 year PhD fellowship to Karin Vauchel)</a:t>
            </a:r>
          </a:p>
          <a:p>
            <a:pPr lvl="1"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Genomic stability of </a:t>
            </a:r>
            <a:r>
              <a:rPr lang="fr-BE" i="1">
                <a:latin typeface="Calibri" pitchFamily="34" charset="0"/>
              </a:rPr>
              <a:t>Rhodospirillum rubrum S1</a:t>
            </a:r>
          </a:p>
          <a:p>
            <a:pPr lvl="1">
              <a:buFont typeface="Arial" charset="0"/>
              <a:buChar char="•"/>
            </a:pPr>
            <a:r>
              <a:rPr lang="fr-BE" i="1">
                <a:latin typeface="Calibri" pitchFamily="34" charset="0"/>
              </a:rPr>
              <a:t> </a:t>
            </a:r>
            <a:r>
              <a:rPr lang="fr-BE">
                <a:latin typeface="Calibri" pitchFamily="34" charset="0"/>
              </a:rPr>
              <a:t>Genomic fingerprints with repeats: effects of high light intensities</a:t>
            </a:r>
          </a:p>
          <a:p>
            <a:pPr>
              <a:buFont typeface="Arial" charset="0"/>
              <a:buChar char="•"/>
            </a:pPr>
            <a:endParaRPr lang="fr-FR">
              <a:latin typeface="Calibri" pitchFamily="34" charset="0"/>
            </a:endParaRPr>
          </a:p>
        </p:txBody>
      </p:sp>
      <p:sp>
        <p:nvSpPr>
          <p:cNvPr id="20485" name="ZoneTexte 11"/>
          <p:cNvSpPr txBox="1">
            <a:spLocks noChangeArrowheads="1"/>
          </p:cNvSpPr>
          <p:nvPr/>
        </p:nvSpPr>
        <p:spPr bwMode="auto">
          <a:xfrm>
            <a:off x="285750" y="407193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solidFill>
                  <a:srgbClr val="C00000"/>
                </a:solidFill>
                <a:latin typeface="Calibri" pitchFamily="34" charset="0"/>
              </a:rPr>
              <a:t>OUTPUTS: REPORTS</a:t>
            </a:r>
            <a:endParaRPr lang="fr-FR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175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0"/>
            <a:ext cx="533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714375" y="500063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Dr Max Mergeay &amp; Natalie Leys, </a:t>
            </a:r>
            <a:r>
              <a:rPr lang="en-US">
                <a:cs typeface="Arial" charset="0"/>
              </a:rPr>
              <a:t>Laboratory of Molecular and Cellular Biology, Unit of Microbiology, Institute for Health, Environment and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50" y="357188"/>
            <a:ext cx="5643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cap="all" dirty="0">
                <a:solidFill>
                  <a:srgbClr val="C00000"/>
                </a:solidFill>
                <a:latin typeface="+mn-lt"/>
              </a:rPr>
              <a:t>OUTPUTS: Common abstracts and publications</a:t>
            </a:r>
            <a:endParaRPr lang="fr-FR" b="1" cap="all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00125"/>
            <a:ext cx="5286375" cy="15716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714625"/>
            <a:ext cx="5286375" cy="178593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714875"/>
            <a:ext cx="5305425" cy="150018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6450" y="0"/>
            <a:ext cx="7175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7188" y="5357813"/>
            <a:ext cx="8462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4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fr-BE" sz="2400" b="1">
                <a:solidFill>
                  <a:srgbClr val="CC0000"/>
                </a:solidFill>
                <a:latin typeface="Calibri" pitchFamily="34" charset="0"/>
              </a:rPr>
              <a:t> To solve questions on their phylogeny, diversity, ecological and geographical distribution, their potential for toxin production, their genetic stability</a:t>
            </a:r>
            <a:endParaRPr lang="fr-FR" sz="2400" b="1">
              <a:solidFill>
                <a:srgbClr val="CC0000"/>
              </a:solidFill>
              <a:latin typeface="Calibri" pitchFamily="34" charset="0"/>
            </a:endParaRPr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357188" y="2214563"/>
            <a:ext cx="8445500" cy="3170237"/>
            <a:chOff x="225" y="1395"/>
            <a:chExt cx="5320" cy="1997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225" y="1395"/>
              <a:ext cx="4050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Char char="®"/>
              </a:pPr>
              <a:r>
                <a:rPr lang="fr-BE" sz="2000">
                  <a:solidFill>
                    <a:srgbClr val="006600"/>
                  </a:solidFill>
                  <a:latin typeface="Calibri" pitchFamily="34" charset="0"/>
                </a:rPr>
                <a:t> Use of </a:t>
              </a:r>
              <a:r>
                <a:rPr lang="fr-BE" sz="2000" b="1">
                  <a:solidFill>
                    <a:srgbClr val="006600"/>
                  </a:solidFill>
                  <a:latin typeface="Calibri" pitchFamily="34" charset="0"/>
                </a:rPr>
                <a:t>molecular taxonomic markers</a:t>
              </a:r>
              <a:r>
                <a:rPr lang="fr-BE" sz="2000">
                  <a:solidFill>
                    <a:srgbClr val="006600"/>
                  </a:solidFill>
                  <a:latin typeface="Calibri" pitchFamily="34" charset="0"/>
                </a:rPr>
                <a:t>, as the ribosomal RNA sequences, spacers between 16S and 23S rRNA genes, house-keeping genes, Multiple Locus Sequence Analysis</a:t>
              </a:r>
            </a:p>
            <a:p>
              <a:pPr>
                <a:spcBef>
                  <a:spcPct val="50000"/>
                </a:spcBef>
                <a:buFont typeface="Symbol" pitchFamily="18" charset="2"/>
                <a:buChar char="®"/>
              </a:pPr>
              <a:r>
                <a:rPr lang="fr-BE" sz="2000" b="1">
                  <a:solidFill>
                    <a:srgbClr val="006600"/>
                  </a:solidFill>
                  <a:latin typeface="Calibri" pitchFamily="34" charset="0"/>
                </a:rPr>
                <a:t>Techniques</a:t>
              </a:r>
              <a:r>
                <a:rPr lang="fr-BE" sz="2000">
                  <a:solidFill>
                    <a:srgbClr val="006600"/>
                  </a:solidFill>
                  <a:latin typeface="Calibri" pitchFamily="34" charset="0"/>
                </a:rPr>
                <a:t>: PCR, Q-RT PCR, Whole Genome Amplification, Denaturating Gradient Gel Electrophoresis, Clone libraries, Genomic fingerprints, Whole genome Amplification, Bioinformatics</a:t>
              </a:r>
            </a:p>
            <a:p>
              <a:pPr>
                <a:spcBef>
                  <a:spcPct val="50000"/>
                </a:spcBef>
                <a:buFont typeface="Symbol" pitchFamily="18" charset="2"/>
                <a:buChar char="®"/>
              </a:pPr>
              <a:r>
                <a:rPr lang="fr-BE" sz="2000">
                  <a:solidFill>
                    <a:srgbClr val="006600"/>
                  </a:solidFill>
                  <a:latin typeface="Calibri" pitchFamily="34" charset="0"/>
                </a:rPr>
                <a:t>Soon: next-generation sequencing 454</a:t>
              </a:r>
              <a:endParaRPr lang="fr-FR" sz="200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pic>
          <p:nvPicPr>
            <p:cNvPr id="22532" name="Picture 8" descr="D:\Backupmove\BBLOOMS\images\Ecoli_SSU_var_75dpi_whit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5" y="1395"/>
              <a:ext cx="1270" cy="17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95288" y="857250"/>
            <a:ext cx="8197850" cy="1130300"/>
            <a:chOff x="249" y="540"/>
            <a:chExt cx="5164" cy="712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249" y="618"/>
              <a:ext cx="432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2000" b="1">
                  <a:solidFill>
                    <a:schemeClr val="accent2"/>
                  </a:solidFill>
                  <a:latin typeface="Calibri" pitchFamily="34" charset="0"/>
                </a:rPr>
                <a:t>Microscopic organisms, with simple and variable morphologies </a:t>
              </a:r>
              <a:r>
                <a:rPr lang="fr-BE" sz="200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fr-BE" sz="2000">
                  <a:solidFill>
                    <a:schemeClr val="accent2"/>
                  </a:solidFill>
                  <a:latin typeface="Calibri" pitchFamily="34" charset="0"/>
                  <a:sym typeface="Symbol" pitchFamily="18" charset="2"/>
                </a:rPr>
                <a:t> microscopic observation is not adequate to study their </a:t>
              </a:r>
              <a:r>
                <a:rPr lang="fr-BE" sz="2000" b="1">
                  <a:solidFill>
                    <a:schemeClr val="accent2"/>
                  </a:solidFill>
                  <a:latin typeface="Calibri" pitchFamily="34" charset="0"/>
                  <a:sym typeface="Symbol" pitchFamily="18" charset="2"/>
                </a:rPr>
                <a:t>diversity</a:t>
              </a:r>
              <a:r>
                <a:rPr lang="fr-BE" sz="2000">
                  <a:solidFill>
                    <a:schemeClr val="accent2"/>
                  </a:solidFill>
                  <a:latin typeface="Calibri" pitchFamily="34" charset="0"/>
                  <a:sym typeface="Symbol" pitchFamily="18" charset="2"/>
                </a:rPr>
                <a:t> and </a:t>
              </a:r>
              <a:r>
                <a:rPr lang="fr-BE" sz="2000" b="1">
                  <a:solidFill>
                    <a:schemeClr val="accent2"/>
                  </a:solidFill>
                  <a:latin typeface="Calibri" pitchFamily="34" charset="0"/>
                  <a:sym typeface="Symbol" pitchFamily="18" charset="2"/>
                </a:rPr>
                <a:t>evolution</a:t>
              </a:r>
              <a:endParaRPr lang="fr-FR" sz="2000" b="1">
                <a:solidFill>
                  <a:srgbClr val="990033"/>
                </a:solidFill>
                <a:latin typeface="Calibri" pitchFamily="34" charset="0"/>
              </a:endParaRPr>
            </a:p>
          </p:txBody>
        </p:sp>
        <p:pic>
          <p:nvPicPr>
            <p:cNvPr id="22533" name="Picture 10" descr="Z:\cyano\Patricia\photo_cyano\photo_cyano_ microscope\photo_all_strain\s40d.jpg"/>
            <p:cNvPicPr>
              <a:picLocks noChangeAspect="1" noChangeArrowheads="1"/>
            </p:cNvPicPr>
            <p:nvPr/>
          </p:nvPicPr>
          <p:blipFill>
            <a:blip r:embed="rId3">
              <a:lum bright="12000" contrast="30000"/>
            </a:blip>
            <a:srcRect/>
            <a:stretch>
              <a:fillRect/>
            </a:stretch>
          </p:blipFill>
          <p:spPr bwMode="auto">
            <a:xfrm>
              <a:off x="4500" y="540"/>
              <a:ext cx="913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0" y="0"/>
            <a:ext cx="8858250" cy="747713"/>
            <a:chOff x="0" y="0"/>
            <a:chExt cx="5580" cy="471"/>
          </a:xfrm>
        </p:grpSpPr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80" y="180"/>
              <a:ext cx="54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2400" b="1" u="sng">
                  <a:solidFill>
                    <a:srgbClr val="0070C0"/>
                  </a:solidFill>
                  <a:latin typeface="Calibri" pitchFamily="34" charset="0"/>
                </a:rPr>
                <a:t>III. Molecular diversity of cyanobacteria in diverse environments</a:t>
              </a:r>
              <a:endParaRPr lang="fr-BE" sz="2400" b="1" i="1" u="sng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253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2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0825" y="1125538"/>
            <a:ext cx="8534400" cy="4572000"/>
            <a:chOff x="192" y="240"/>
            <a:chExt cx="5376" cy="2880"/>
          </a:xfrm>
        </p:grpSpPr>
        <p:sp>
          <p:nvSpPr>
            <p:cNvPr id="23556" name="Text Box 2"/>
            <p:cNvSpPr txBox="1">
              <a:spLocks noChangeArrowheads="1"/>
            </p:cNvSpPr>
            <p:nvPr/>
          </p:nvSpPr>
          <p:spPr bwMode="auto">
            <a:xfrm>
              <a:off x="192" y="240"/>
              <a:ext cx="3552" cy="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2800">
                  <a:latin typeface="Calibri" pitchFamily="34" charset="0"/>
                </a:rPr>
                <a:t>Certain cyanobacterial taxa</a:t>
              </a:r>
            </a:p>
            <a:p>
              <a:pPr>
                <a:spcBef>
                  <a:spcPct val="50000"/>
                </a:spcBef>
              </a:pPr>
              <a:endParaRPr lang="fr-BE" sz="1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- very resistant to dessication/radiation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UV protection mechanisms 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tolerate high or low temperatures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tolerate high or low light intensities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tolerate high or low salinities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certain metabolic flexibility (anoxygenic photosynthesis, heterotrophic capacity, nutrient scavenging)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N</a:t>
              </a:r>
              <a:r>
                <a:rPr lang="fr-BE" baseline="-25000">
                  <a:solidFill>
                    <a:srgbClr val="006600"/>
                  </a:solidFill>
                  <a:latin typeface="Calibri" pitchFamily="34" charset="0"/>
                </a:rPr>
                <a:t>2</a:t>
              </a:r>
              <a:r>
                <a:rPr lang="fr-BE">
                  <a:solidFill>
                    <a:srgbClr val="006600"/>
                  </a:solidFill>
                  <a:latin typeface="Calibri" pitchFamily="34" charset="0"/>
                </a:rPr>
                <a:t> fixation</a:t>
              </a:r>
              <a:endParaRPr lang="fr-FR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pic>
          <p:nvPicPr>
            <p:cNvPr id="23557" name="Picture 3" descr="C:\Mes Documents\Lunchtalk\26-00-EarlyLif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52" y="864"/>
              <a:ext cx="20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57188" y="5572125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>
                <a:latin typeface="Calibri" pitchFamily="34" charset="0"/>
              </a:rPr>
              <a:t>Limits? Low pH!</a:t>
            </a:r>
            <a:endParaRPr lang="fr-FR">
              <a:latin typeface="Calibri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85750" y="285750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 u="sng">
                <a:solidFill>
                  <a:srgbClr val="0070C0"/>
                </a:solidFill>
                <a:latin typeface="Calibri" pitchFamily="34" charset="0"/>
              </a:rPr>
              <a:t>III. Molecular diversity of cyanobacteria in diverse environments</a:t>
            </a:r>
            <a:endParaRPr lang="fr-BE" sz="2400" b="1" i="1" u="sng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utoUpdateAnimBg="0"/>
      <p:bldP spid="129029" grpId="1"/>
      <p:bldP spid="23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0" y="0"/>
            <a:ext cx="9144000" cy="2414588"/>
            <a:chOff x="0" y="0"/>
            <a:chExt cx="5760" cy="1521"/>
          </a:xfrm>
        </p:grpSpPr>
        <p:pic>
          <p:nvPicPr>
            <p:cNvPr id="614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0" y="0"/>
              <a:ext cx="720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0" name="ZoneTexte 2"/>
            <p:cNvSpPr txBox="1">
              <a:spLocks noChangeArrowheads="1"/>
            </p:cNvSpPr>
            <p:nvPr/>
          </p:nvSpPr>
          <p:spPr bwMode="auto">
            <a:xfrm>
              <a:off x="855" y="450"/>
              <a:ext cx="4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2400" b="1">
                  <a:solidFill>
                    <a:srgbClr val="008000"/>
                  </a:solidFill>
                  <a:latin typeface="Calibri" pitchFamily="34" charset="0"/>
                </a:rPr>
                <a:t>A) B-BLOOMS: toxic cyanobacterial blooms in Belgium</a:t>
              </a:r>
              <a:endParaRPr lang="fr-FR" sz="2400" b="1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0" y="0"/>
            <a:ext cx="427" cy="495"/>
          </p:xfrm>
          <a:graphic>
            <a:graphicData uri="http://schemas.openxmlformats.org/presentationml/2006/ole">
              <p:oleObj spid="_x0000_s6146" name="Document" r:id="rId4" imgW="965520" imgH="1028520" progId="Word.Document.8">
                <p:embed/>
              </p:oleObj>
            </a:graphicData>
          </a:graphic>
        </p:graphicFrame>
        <p:pic>
          <p:nvPicPr>
            <p:cNvPr id="6151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" y="90"/>
              <a:ext cx="562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52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43" y="0"/>
              <a:ext cx="517" cy="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3" name="ZoneTexte 6"/>
            <p:cNvSpPr txBox="1">
              <a:spLocks noChangeArrowheads="1"/>
            </p:cNvSpPr>
            <p:nvPr/>
          </p:nvSpPr>
          <p:spPr bwMode="auto">
            <a:xfrm>
              <a:off x="1170" y="765"/>
              <a:ext cx="369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latin typeface="Calibri" pitchFamily="34" charset="0"/>
                </a:rPr>
                <a:t>In Belgium, toxic cyanobacterial blooms were observed in Flanders , Wallonia and Brussels. Microcystin concentrations exceded the threshold value of 25 ng/L (French directive for recreation waters)</a:t>
              </a:r>
              <a:endParaRPr lang="fr-FR">
                <a:latin typeface="Calibri" pitchFamily="34" charset="0"/>
              </a:endParaRPr>
            </a:p>
          </p:txBody>
        </p:sp>
        <p:pic>
          <p:nvPicPr>
            <p:cNvPr id="6154" name="Picture 5" descr="IMG_33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0" y="720"/>
              <a:ext cx="748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4" descr="Fig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0" y="810"/>
              <a:ext cx="900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500063" y="2500313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</a:rPr>
              <a:t>Techniques used:</a:t>
            </a:r>
            <a:endParaRPr lang="fr-FR">
              <a:latin typeface="Calibri" pitchFamily="34" charset="0"/>
            </a:endParaRPr>
          </a:p>
          <a:p>
            <a:r>
              <a:rPr lang="fr-FR" u="sng">
                <a:latin typeface="Calibri" pitchFamily="34" charset="0"/>
              </a:rPr>
              <a:t>Molecular diversity: </a:t>
            </a:r>
            <a:r>
              <a:rPr lang="fr-FR">
                <a:latin typeface="Calibri" pitchFamily="34" charset="0"/>
              </a:rPr>
              <a:t>DGGE of 16S rRNA/ITS, Clone libraries, Real time QPCR, Whole Genome Amplification on ‘single colonies’</a:t>
            </a:r>
          </a:p>
          <a:p>
            <a:r>
              <a:rPr lang="fr-BE" u="sng">
                <a:latin typeface="Calibri" pitchFamily="34" charset="0"/>
              </a:rPr>
              <a:t>Toxigenicity: </a:t>
            </a:r>
            <a:r>
              <a:rPr lang="fr-BE">
                <a:latin typeface="Calibri" pitchFamily="34" charset="0"/>
              </a:rPr>
              <a:t>PCR for the operons synthetizing the toxins (when known)</a:t>
            </a:r>
          </a:p>
          <a:p>
            <a:endParaRPr lang="fr-FR">
              <a:latin typeface="Calibri" pitchFamily="34" charset="0"/>
            </a:endParaRPr>
          </a:p>
        </p:txBody>
      </p: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214313" y="3929063"/>
            <a:ext cx="8358187" cy="2798762"/>
            <a:chOff x="135" y="2475"/>
            <a:chExt cx="5265" cy="1763"/>
          </a:xfrm>
        </p:grpSpPr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270" y="2520"/>
            <a:ext cx="1347" cy="540"/>
          </p:xfrm>
          <a:graphic>
            <a:graphicData uri="http://schemas.openxmlformats.org/presentationml/2006/ole">
              <p:oleObj spid="_x0000_s6148" name="Document" r:id="rId9" imgW="3557016" imgH="1426464" progId="Word.Document.8">
                <p:embed/>
              </p:oleObj>
            </a:graphicData>
          </a:graphic>
        </p:graphicFrame>
        <p:pic>
          <p:nvPicPr>
            <p:cNvPr id="6157" name="Picture 7" descr="rbclxphymlworo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5" y="3105"/>
              <a:ext cx="868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ZoneTexte 14"/>
            <p:cNvSpPr txBox="1">
              <a:spLocks noChangeArrowheads="1"/>
            </p:cNvSpPr>
            <p:nvPr/>
          </p:nvSpPr>
          <p:spPr bwMode="auto">
            <a:xfrm>
              <a:off x="135" y="4005"/>
              <a:ext cx="19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latin typeface="Calibri" pitchFamily="34" charset="0"/>
                </a:rPr>
                <a:t>Identification </a:t>
              </a:r>
              <a:r>
                <a:rPr lang="fr-BE" i="1">
                  <a:latin typeface="Calibri" pitchFamily="34" charset="0"/>
                </a:rPr>
                <a:t>Woronichinia</a:t>
              </a:r>
              <a:endParaRPr lang="fr-FR" i="1">
                <a:latin typeface="Calibri" pitchFamily="34" charset="0"/>
              </a:endParaRPr>
            </a:p>
          </p:txBody>
        </p:sp>
        <p:pic>
          <p:nvPicPr>
            <p:cNvPr id="6159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00" y="2475"/>
              <a:ext cx="2230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ZoneTexte 29"/>
            <p:cNvSpPr txBox="1">
              <a:spLocks noChangeArrowheads="1"/>
            </p:cNvSpPr>
            <p:nvPr/>
          </p:nvSpPr>
          <p:spPr bwMode="auto">
            <a:xfrm>
              <a:off x="2655" y="3825"/>
              <a:ext cx="274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latin typeface="Calibri" pitchFamily="34" charset="0"/>
                </a:rPr>
                <a:t>PCR to detect operons for synthesis of secondary metabolites  (NRPS, PKS)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6161" name="ZoneTexte 30"/>
            <p:cNvSpPr txBox="1">
              <a:spLocks noChangeArrowheads="1"/>
            </p:cNvSpPr>
            <p:nvPr/>
          </p:nvSpPr>
          <p:spPr bwMode="auto">
            <a:xfrm>
              <a:off x="1440" y="3240"/>
              <a:ext cx="13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2400">
                  <a:solidFill>
                    <a:srgbClr val="FF0000"/>
                  </a:solidFill>
                  <a:latin typeface="Calibri" pitchFamily="34" charset="0"/>
                </a:rPr>
                <a:t>Single colonies</a:t>
              </a:r>
              <a:endParaRPr lang="fr-FR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748</Words>
  <Application>Microsoft Office PowerPoint</Application>
  <PresentationFormat>Affichage à l'écran (4:3)</PresentationFormat>
  <Paragraphs>93</Paragraphs>
  <Slides>13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Calibri</vt:lpstr>
      <vt:lpstr>Arial</vt:lpstr>
      <vt:lpstr>Times New Roman</vt:lpstr>
      <vt:lpstr>Symbol</vt:lpstr>
      <vt:lpstr>Helvetica</vt:lpstr>
      <vt:lpstr>Comic Sans MS</vt:lpstr>
      <vt:lpstr>Wingdings 3</vt:lpstr>
      <vt:lpstr>Arial Unicode MS</vt:lpstr>
      <vt:lpstr>Bookman Old Style</vt:lpstr>
      <vt:lpstr>Thème Office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Centre d'ingénieurie des protéines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Wilmotte</dc:creator>
  <cp:lastModifiedBy>XP</cp:lastModifiedBy>
  <cp:revision>71</cp:revision>
  <dcterms:created xsi:type="dcterms:W3CDTF">2010-09-01T13:31:07Z</dcterms:created>
  <dcterms:modified xsi:type="dcterms:W3CDTF">2010-09-02T06:26:12Z</dcterms:modified>
</cp:coreProperties>
</file>